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313" r:id="rId2"/>
    <p:sldId id="381" r:id="rId3"/>
    <p:sldId id="473" r:id="rId4"/>
    <p:sldId id="339" r:id="rId5"/>
    <p:sldId id="463" r:id="rId6"/>
    <p:sldId id="474" r:id="rId7"/>
    <p:sldId id="475" r:id="rId8"/>
    <p:sldId id="476" r:id="rId9"/>
    <p:sldId id="471" r:id="rId10"/>
    <p:sldId id="477" r:id="rId11"/>
    <p:sldId id="478" r:id="rId12"/>
    <p:sldId id="479" r:id="rId13"/>
    <p:sldId id="480" r:id="rId14"/>
    <p:sldId id="481" r:id="rId15"/>
    <p:sldId id="482" r:id="rId16"/>
    <p:sldId id="483" r:id="rId17"/>
    <p:sldId id="484" r:id="rId18"/>
    <p:sldId id="485" r:id="rId19"/>
    <p:sldId id="486" r:id="rId20"/>
    <p:sldId id="487" r:id="rId21"/>
    <p:sldId id="488" r:id="rId22"/>
    <p:sldId id="489" r:id="rId23"/>
    <p:sldId id="490" r:id="rId24"/>
    <p:sldId id="491" r:id="rId25"/>
    <p:sldId id="492" r:id="rId26"/>
    <p:sldId id="493" r:id="rId27"/>
    <p:sldId id="494" r:id="rId28"/>
    <p:sldId id="495" r:id="rId29"/>
    <p:sldId id="496" r:id="rId30"/>
    <p:sldId id="497" r:id="rId31"/>
    <p:sldId id="498" r:id="rId32"/>
    <p:sldId id="499" r:id="rId33"/>
    <p:sldId id="500" r:id="rId34"/>
    <p:sldId id="501" r:id="rId35"/>
    <p:sldId id="414" r:id="rId36"/>
  </p:sldIdLst>
  <p:sldSz cx="12192000" cy="6858000"/>
  <p:notesSz cx="6858000" cy="9144000"/>
  <p:embeddedFontLst>
    <p:embeddedFont>
      <p:font typeface="Segoe UI Black" panose="020B0A02040204020203" pitchFamily="34" charset="0"/>
      <p:bold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Wingdings 3" panose="05040102010807070707" pitchFamily="18" charset="2"/>
      <p:regular r:id="rId41"/>
    </p:embeddedFont>
    <p:embeddedFont>
      <p:font typeface="Roboto Condensed" panose="020B0604020202020204" charset="0"/>
      <p:regular r:id="rId42"/>
      <p:bold r:id="rId43"/>
      <p:italic r:id="rId44"/>
      <p:boldItalic r:id="rId45"/>
    </p:embeddedFont>
    <p:embeddedFont>
      <p:font typeface="Cambria" panose="02040503050406030204" pitchFamily="18" charset="0"/>
      <p:regular r:id="rId46"/>
      <p:bold r:id="rId47"/>
      <p:italic r:id="rId48"/>
      <p:boldItalic r:id="rId49"/>
    </p:embeddedFont>
    <p:embeddedFont>
      <p:font typeface="Roboto Condensed Light" panose="020B0604020202020204" charset="0"/>
      <p:regular r:id="rId50"/>
      <p: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vD/X1dARzAFhn6OYO0iU+g==" hashData="EOr/Fs21FfQWHHGJVVBn09pZW9oxU93ostkRQCEQeqhszzZUbcAg3p6lYLq195Z0jhd7x0Mx0dDEXNQRJIZs2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82D3"/>
    <a:srgbClr val="0D48A2"/>
    <a:srgbClr val="1D6BEB"/>
    <a:srgbClr val="45C4FD"/>
    <a:srgbClr val="058EDE"/>
    <a:srgbClr val="077BCE"/>
    <a:srgbClr val="301B92"/>
    <a:srgbClr val="673BB7"/>
    <a:srgbClr val="607D8B"/>
    <a:srgbClr val="ED5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4434" autoAdjust="0"/>
  </p:normalViewPr>
  <p:slideViewPr>
    <p:cSldViewPr snapToGrid="0">
      <p:cViewPr>
        <p:scale>
          <a:sx n="66" d="100"/>
          <a:sy n="66" d="100"/>
        </p:scale>
        <p:origin x="792" y="17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image" Target="../media/image2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65DCF0-7496-4D27-8C50-108FC9A3F267}" type="doc">
      <dgm:prSet loTypeId="urn:microsoft.com/office/officeart/2008/layout/VerticalCurvedList" loCatId="list" qsTypeId="urn:microsoft.com/office/officeart/2005/8/quickstyle/3d2" qsCatId="3D" csTypeId="urn:microsoft.com/office/officeart/2005/8/colors/colorful1" csCatId="colorful" phldr="1"/>
      <dgm:spPr/>
    </dgm:pt>
    <dgm:pt modelId="{1E020199-B64A-4FB0-98A3-1E2588620125}">
      <dgm:prSet phldrT="[Text]" custT="1"/>
      <dgm:spPr/>
      <dgm:t>
        <a:bodyPr/>
        <a:lstStyle/>
        <a:p>
          <a:r>
            <a:rPr lang="en-US" sz="2500" smtClean="0">
              <a:solidFill>
                <a:schemeClr val="bg1"/>
              </a:solidFill>
            </a:rPr>
            <a:t> Draw all the </a:t>
          </a:r>
          <a:r>
            <a:rPr lang="en-US" sz="2500" smtClean="0">
              <a:solidFill>
                <a:srgbClr val="002060"/>
              </a:solidFill>
            </a:rPr>
            <a:t>curves</a:t>
          </a:r>
          <a:r>
            <a:rPr lang="en-US" sz="2500" smtClean="0">
              <a:solidFill>
                <a:schemeClr val="bg1"/>
              </a:solidFill>
            </a:rPr>
            <a:t> and </a:t>
          </a:r>
          <a:r>
            <a:rPr lang="en-US" sz="2500" smtClean="0">
              <a:solidFill>
                <a:srgbClr val="002060"/>
              </a:solidFill>
            </a:rPr>
            <a:t>identify</a:t>
          </a:r>
          <a:r>
            <a:rPr lang="en-US" sz="2500" smtClean="0">
              <a:solidFill>
                <a:schemeClr val="bg1"/>
              </a:solidFill>
            </a:rPr>
            <a:t> required region.</a:t>
          </a:r>
          <a:endParaRPr lang="en-US" sz="2500" dirty="0">
            <a:solidFill>
              <a:schemeClr val="bg1"/>
            </a:solidFill>
          </a:endParaRPr>
        </a:p>
      </dgm:t>
    </dgm:pt>
    <dgm:pt modelId="{7B39FAAC-1B07-4B0B-BDE1-BA43481C0734}" type="parTrans" cxnId="{9419354A-80F3-45DE-9D28-AC1AE74E3C9B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0F9C475A-4C6D-44D7-9D7E-82118533903E}" type="sibTrans" cxnId="{9419354A-80F3-45DE-9D28-AC1AE74E3C9B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8D763A0D-2794-49B0-A3AC-D17B6B04CFAB}">
      <dgm:prSet custT="1"/>
      <dgm:spPr/>
      <dgm:t>
        <a:bodyPr/>
        <a:lstStyle/>
        <a:p>
          <a:r>
            <a:rPr lang="en-US" sz="2500" smtClean="0">
              <a:solidFill>
                <a:schemeClr val="bg1"/>
              </a:solidFill>
            </a:rPr>
            <a:t>Take the </a:t>
          </a:r>
          <a:r>
            <a:rPr lang="en-US" sz="2500" smtClean="0">
              <a:solidFill>
                <a:srgbClr val="002060"/>
              </a:solidFill>
            </a:rPr>
            <a:t>strip</a:t>
          </a:r>
          <a:r>
            <a:rPr lang="en-US" sz="2500" smtClean="0">
              <a:solidFill>
                <a:schemeClr val="bg1"/>
              </a:solidFill>
            </a:rPr>
            <a:t> from origin within the region.</a:t>
          </a:r>
          <a:endParaRPr lang="en-US" sz="2500" dirty="0">
            <a:solidFill>
              <a:schemeClr val="bg1"/>
            </a:solidFill>
          </a:endParaRPr>
        </a:p>
      </dgm:t>
    </dgm:pt>
    <dgm:pt modelId="{6A43EBCD-DAC3-4291-83D6-3280ADAC75E3}" type="parTrans" cxnId="{260013E8-E0F3-451E-BE71-913ED1894C71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09AA34A2-9821-4F16-9159-810A603B2F51}" type="sibTrans" cxnId="{260013E8-E0F3-451E-BE71-913ED1894C71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34AE14F5-61FB-4D4D-A2DB-816C25A443E9}">
      <dgm:prSet custT="1"/>
      <dgm:spPr/>
      <dgm:t>
        <a:bodyPr/>
        <a:lstStyle/>
        <a:p>
          <a:r>
            <a:rPr lang="en-US" sz="2500" smtClean="0">
              <a:solidFill>
                <a:schemeClr val="bg1"/>
              </a:solidFill>
            </a:rPr>
            <a:t> If required then </a:t>
          </a:r>
          <a:r>
            <a:rPr lang="en-US" sz="2500" smtClean="0">
              <a:solidFill>
                <a:srgbClr val="002060"/>
              </a:solidFill>
            </a:rPr>
            <a:t>divide</a:t>
          </a:r>
          <a:r>
            <a:rPr lang="en-US" sz="2500" smtClean="0">
              <a:solidFill>
                <a:schemeClr val="bg1"/>
              </a:solidFill>
            </a:rPr>
            <a:t> the region into two parts.</a:t>
          </a:r>
          <a:endParaRPr lang="en-US" sz="2500" dirty="0">
            <a:solidFill>
              <a:schemeClr val="bg1"/>
            </a:solidFill>
          </a:endParaRPr>
        </a:p>
      </dgm:t>
    </dgm:pt>
    <dgm:pt modelId="{EB5271C3-520F-4424-A3A3-9445E865B4B7}" type="parTrans" cxnId="{79C40E24-46E1-4EC8-B03B-EED2DE53A889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C7084B07-B78A-4CC2-A94F-8B52813B6007}" type="sibTrans" cxnId="{79C40E24-46E1-4EC8-B03B-EED2DE53A889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8D2D2337-C279-4974-8F30-92594D7184A1}">
          <dgm:prSet custT="1"/>
          <dgm:spPr/>
          <dgm:t>
            <a:bodyPr/>
            <a:lstStyle/>
            <a:p>
              <a:r>
                <a:rPr lang="en-US" sz="2500" dirty="0" smtClean="0">
                  <a:solidFill>
                    <a:schemeClr val="bg1"/>
                  </a:solidFill>
                </a:rPr>
                <a:t>Find </a:t>
              </a:r>
              <a:r>
                <a:rPr lang="en-US" sz="2500" dirty="0" smtClean="0">
                  <a:solidFill>
                    <a:srgbClr val="002060"/>
                  </a:solidFill>
                </a:rPr>
                <a:t>limits</a:t>
              </a:r>
              <a:r>
                <a:rPr lang="en-US" sz="2500" dirty="0" smtClean="0">
                  <a:solidFill>
                    <a:schemeClr val="bg1"/>
                  </a:solidFill>
                </a:rPr>
                <a:t> of </a:t>
              </a:r>
              <a:r>
                <a:rPr lang="en-US" sz="2500" dirty="0" smtClean="0">
                  <a:solidFill>
                    <a:srgbClr val="002060"/>
                  </a:solidFill>
                </a:rPr>
                <a:t>inner</a:t>
              </a:r>
              <a:r>
                <a:rPr lang="en-US" sz="2500" dirty="0" smtClean="0">
                  <a:solidFill>
                    <a:schemeClr val="bg1"/>
                  </a:solidFill>
                </a:rPr>
                <a:t> integral from the </a:t>
              </a:r>
              <a:r>
                <a:rPr lang="en-US" sz="2500" dirty="0" smtClean="0">
                  <a:solidFill>
                    <a:srgbClr val="002060"/>
                  </a:solidFill>
                </a:rPr>
                <a:t>strip	</a:t>
              </a:r>
              <a:r>
                <a:rPr lang="en-US" sz="2500" dirty="0" smtClean="0">
                  <a:solidFill>
                    <a:schemeClr val="bg1"/>
                  </a:solidFill>
                </a:rPr>
                <a:t>i.e.</a:t>
              </a:r>
              <a:r>
                <a:rPr lang="en-US" sz="2500" dirty="0" smtClean="0">
                  <a:solidFill>
                    <a:srgbClr val="002060"/>
                  </a:solidFill>
                </a:rPr>
                <a:t> 	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25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</m:rPr>
                        <a:rPr lang="en-US" sz="2500" dirty="0"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lang="en-US" sz="2500" dirty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en-US" sz="2500" dirty="0" smtClean="0">
                  <a:solidFill>
                    <a:schemeClr val="bg1"/>
                  </a:solidFill>
                </a:rPr>
                <a:t>  &amp; 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25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</m:rPr>
                        <a:rPr lang="en-US" sz="2500" dirty="0"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lang="en-US" sz="2500" b="0" i="0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endParaRPr lang="en-US" sz="2500" dirty="0">
                <a:solidFill>
                  <a:schemeClr val="bg1"/>
                </a:solidFill>
              </a:endParaRPr>
            </a:p>
          </dgm:t>
        </dgm:pt>
      </mc:Choice>
      <mc:Fallback xmlns="">
        <dgm:pt modelId="{8D2D2337-C279-4974-8F30-92594D7184A1}">
          <dgm:prSet custT="1"/>
          <dgm:spPr/>
          <dgm:t>
            <a:bodyPr/>
            <a:lstStyle/>
            <a:p>
              <a:r>
                <a:rPr lang="en-US" sz="2500" dirty="0" smtClean="0">
                  <a:solidFill>
                    <a:schemeClr val="bg1"/>
                  </a:solidFill>
                </a:rPr>
                <a:t>Find </a:t>
              </a:r>
              <a:r>
                <a:rPr lang="en-US" sz="2500" dirty="0" smtClean="0">
                  <a:solidFill>
                    <a:srgbClr val="002060"/>
                  </a:solidFill>
                </a:rPr>
                <a:t>limits</a:t>
              </a:r>
              <a:r>
                <a:rPr lang="en-US" sz="2500" dirty="0" smtClean="0">
                  <a:solidFill>
                    <a:schemeClr val="bg1"/>
                  </a:solidFill>
                </a:rPr>
                <a:t> of </a:t>
              </a:r>
              <a:r>
                <a:rPr lang="en-US" sz="2500" dirty="0" smtClean="0">
                  <a:solidFill>
                    <a:srgbClr val="002060"/>
                  </a:solidFill>
                </a:rPr>
                <a:t>inner</a:t>
              </a:r>
              <a:r>
                <a:rPr lang="en-US" sz="2500" dirty="0" smtClean="0">
                  <a:solidFill>
                    <a:schemeClr val="bg1"/>
                  </a:solidFill>
                </a:rPr>
                <a:t> integral from the </a:t>
              </a:r>
              <a:r>
                <a:rPr lang="en-US" sz="2500" dirty="0" smtClean="0">
                  <a:solidFill>
                    <a:srgbClr val="002060"/>
                  </a:solidFill>
                </a:rPr>
                <a:t>strip	</a:t>
              </a:r>
              <a:r>
                <a:rPr lang="en-US" sz="2500" dirty="0" smtClean="0">
                  <a:solidFill>
                    <a:schemeClr val="bg1"/>
                  </a:solidFill>
                </a:rPr>
                <a:t>i.e.</a:t>
              </a:r>
              <a:r>
                <a:rPr lang="en-US" sz="2500" dirty="0" smtClean="0">
                  <a:solidFill>
                    <a:srgbClr val="002060"/>
                  </a:solidFill>
                </a:rPr>
                <a:t> 	</a:t>
              </a:r>
              <a:r>
                <a:rPr lang="en-US" sz="2500" i="0" dirty="0">
                  <a:latin typeface="Cambria Math" panose="02040503050406030204" pitchFamily="18" charset="0"/>
                </a:rPr>
                <a:t>r</a:t>
              </a:r>
              <a:r>
                <a:rPr lang="en-US" sz="2500" i="0" dirty="0" smtClean="0">
                  <a:latin typeface="Cambria Math" panose="02040503050406030204" pitchFamily="18" charset="0"/>
                </a:rPr>
                <a:t>_</a:t>
              </a:r>
              <a:r>
                <a:rPr lang="en-US" sz="2500" i="0" dirty="0">
                  <a:latin typeface="Cambria Math" panose="02040503050406030204" pitchFamily="18" charset="0"/>
                </a:rPr>
                <a:t>1</a:t>
              </a:r>
              <a:r>
                <a:rPr lang="en-US" sz="2500" dirty="0" smtClean="0">
                  <a:solidFill>
                    <a:schemeClr val="bg1"/>
                  </a:solidFill>
                </a:rPr>
                <a:t>  &amp;  </a:t>
              </a:r>
              <a:r>
                <a:rPr lang="en-US" sz="2500" i="0" dirty="0">
                  <a:latin typeface="Cambria Math" panose="02040503050406030204" pitchFamily="18" charset="0"/>
                </a:rPr>
                <a:t>r</a:t>
              </a:r>
              <a:r>
                <a:rPr lang="en-US" sz="2500" i="0" dirty="0" smtClean="0">
                  <a:latin typeface="Cambria Math" panose="02040503050406030204" pitchFamily="18" charset="0"/>
                </a:rPr>
                <a:t>_</a:t>
              </a:r>
              <a:r>
                <a:rPr lang="en-US" sz="2500" b="0" i="0" dirty="0" smtClean="0">
                  <a:latin typeface="Cambria Math" panose="02040503050406030204" pitchFamily="18" charset="0"/>
                </a:rPr>
                <a:t>2</a:t>
              </a:r>
              <a:endParaRPr lang="en-US" sz="2500" dirty="0">
                <a:solidFill>
                  <a:schemeClr val="bg1"/>
                </a:solidFill>
              </a:endParaRPr>
            </a:p>
          </dgm:t>
        </dgm:pt>
      </mc:Fallback>
    </mc:AlternateContent>
    <dgm:pt modelId="{2D8F0768-F3E9-4216-B37F-1A3D4161789B}" type="parTrans" cxnId="{616ED8A0-F2BB-46EE-B777-12BAE14F83B3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D97E2711-E5B0-47C9-813B-576322A9CC5E}" type="sibTrans" cxnId="{616ED8A0-F2BB-46EE-B777-12BAE14F83B3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E5FFFD21-98ED-4123-B14F-0BF3491F74A1}">
          <dgm:prSet custT="1"/>
          <dgm:spPr/>
          <dgm:t>
            <a:bodyPr/>
            <a:lstStyle/>
            <a:p>
              <a:r>
                <a:rPr lang="en-US" sz="2500" dirty="0" smtClean="0">
                  <a:solidFill>
                    <a:schemeClr val="bg1"/>
                  </a:solidFill>
                </a:rPr>
                <a:t> Find </a:t>
              </a:r>
              <a:r>
                <a:rPr lang="en-US" sz="2500" dirty="0" smtClean="0">
                  <a:solidFill>
                    <a:srgbClr val="002060"/>
                  </a:solidFill>
                </a:rPr>
                <a:t>limits</a:t>
              </a:r>
              <a:r>
                <a:rPr lang="en-US" sz="2500" dirty="0" smtClean="0">
                  <a:solidFill>
                    <a:schemeClr val="bg1"/>
                  </a:solidFill>
                </a:rPr>
                <a:t> of </a:t>
              </a:r>
              <a:r>
                <a:rPr lang="en-US" sz="2500" dirty="0" smtClean="0">
                  <a:solidFill>
                    <a:srgbClr val="002060"/>
                  </a:solidFill>
                </a:rPr>
                <a:t>outer</a:t>
              </a:r>
              <a:r>
                <a:rPr lang="en-US" sz="2500" dirty="0" smtClean="0">
                  <a:solidFill>
                    <a:schemeClr val="bg1"/>
                  </a:solidFill>
                </a:rPr>
                <a:t> integral from </a:t>
              </a:r>
              <a:r>
                <a:rPr lang="en-US" sz="2500" dirty="0" smtClean="0">
                  <a:solidFill>
                    <a:srgbClr val="002060"/>
                  </a:solidFill>
                </a:rPr>
                <a:t>angle	</a:t>
              </a:r>
              <a:r>
                <a:rPr lang="en-US" sz="2500" dirty="0" smtClean="0">
                  <a:solidFill>
                    <a:schemeClr val="bg1"/>
                  </a:solidFill>
                </a:rPr>
                <a:t>i.e.</a:t>
              </a:r>
              <a:r>
                <a:rPr lang="en-US" sz="2500" dirty="0" smtClean="0">
                  <a:solidFill>
                    <a:srgbClr val="002060"/>
                  </a:solidFill>
                </a:rPr>
                <a:t> 	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25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</m:rPr>
                        <a:rPr lang="el-GR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lang="en-US" sz="2500" dirty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en-US" sz="2500" dirty="0" smtClean="0">
                  <a:solidFill>
                    <a:schemeClr val="bg1"/>
                  </a:solidFill>
                </a:rPr>
                <a:t>  &amp; 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25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</m:rPr>
                        <a:rPr lang="el-GR" sz="25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e>
                    <m:sub>
                      <m:r>
                        <a:rPr lang="en-US" sz="2500" b="0" i="0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endParaRPr lang="en-US" sz="2500" dirty="0">
                <a:solidFill>
                  <a:schemeClr val="bg1"/>
                </a:solidFill>
              </a:endParaRPr>
            </a:p>
          </dgm:t>
        </dgm:pt>
      </mc:Choice>
      <mc:Fallback xmlns="">
        <dgm:pt modelId="{E5FFFD21-98ED-4123-B14F-0BF3491F74A1}">
          <dgm:prSet custT="1"/>
          <dgm:spPr/>
          <dgm:t>
            <a:bodyPr/>
            <a:lstStyle/>
            <a:p>
              <a:r>
                <a:rPr lang="en-US" sz="2500" dirty="0" smtClean="0">
                  <a:solidFill>
                    <a:schemeClr val="bg1"/>
                  </a:solidFill>
                </a:rPr>
                <a:t> Find </a:t>
              </a:r>
              <a:r>
                <a:rPr lang="en-US" sz="2500" dirty="0" smtClean="0">
                  <a:solidFill>
                    <a:srgbClr val="002060"/>
                  </a:solidFill>
                </a:rPr>
                <a:t>limits</a:t>
              </a:r>
              <a:r>
                <a:rPr lang="en-US" sz="2500" dirty="0" smtClean="0">
                  <a:solidFill>
                    <a:schemeClr val="bg1"/>
                  </a:solidFill>
                </a:rPr>
                <a:t> of </a:t>
              </a:r>
              <a:r>
                <a:rPr lang="en-US" sz="2500" dirty="0" smtClean="0">
                  <a:solidFill>
                    <a:srgbClr val="002060"/>
                  </a:solidFill>
                </a:rPr>
                <a:t>outer</a:t>
              </a:r>
              <a:r>
                <a:rPr lang="en-US" sz="2500" dirty="0" smtClean="0">
                  <a:solidFill>
                    <a:schemeClr val="bg1"/>
                  </a:solidFill>
                </a:rPr>
                <a:t> integral from </a:t>
              </a:r>
              <a:r>
                <a:rPr lang="en-US" sz="2500" dirty="0" smtClean="0">
                  <a:solidFill>
                    <a:srgbClr val="002060"/>
                  </a:solidFill>
                </a:rPr>
                <a:t>angle	</a:t>
              </a:r>
              <a:r>
                <a:rPr lang="en-US" sz="2500" dirty="0" smtClean="0">
                  <a:solidFill>
                    <a:schemeClr val="bg1"/>
                  </a:solidFill>
                </a:rPr>
                <a:t>i.e.</a:t>
              </a:r>
              <a:r>
                <a:rPr lang="en-US" sz="2500" dirty="0" smtClean="0">
                  <a:solidFill>
                    <a:srgbClr val="002060"/>
                  </a:solidFill>
                </a:rPr>
                <a:t> 	</a:t>
              </a:r>
              <a:r>
                <a:rPr lang="el-GR" sz="2500" i="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θ</a:t>
              </a:r>
              <a:r>
                <a:rPr lang="en-US" sz="2500" i="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_</a:t>
              </a:r>
              <a:r>
                <a:rPr lang="en-US" sz="2500" i="0" dirty="0">
                  <a:latin typeface="Cambria Math" panose="02040503050406030204" pitchFamily="18" charset="0"/>
                </a:rPr>
                <a:t>1</a:t>
              </a:r>
              <a:r>
                <a:rPr lang="en-US" sz="2500" dirty="0" smtClean="0">
                  <a:solidFill>
                    <a:schemeClr val="bg1"/>
                  </a:solidFill>
                </a:rPr>
                <a:t>  &amp;  </a:t>
              </a:r>
              <a:r>
                <a:rPr lang="el-GR" sz="2500" i="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θ</a:t>
              </a:r>
              <a:r>
                <a:rPr lang="en-US" sz="2500" i="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_</a:t>
              </a:r>
              <a:r>
                <a:rPr lang="en-US" sz="2500" b="0" i="0" dirty="0" smtClean="0">
                  <a:latin typeface="Cambria Math" panose="02040503050406030204" pitchFamily="18" charset="0"/>
                </a:rPr>
                <a:t>2</a:t>
              </a:r>
              <a:endParaRPr lang="en-US" sz="2500" dirty="0">
                <a:solidFill>
                  <a:schemeClr val="bg1"/>
                </a:solidFill>
              </a:endParaRPr>
            </a:p>
          </dgm:t>
        </dgm:pt>
      </mc:Fallback>
    </mc:AlternateContent>
    <dgm:pt modelId="{E7854D5F-938E-4760-9EEA-97B237155C41}" type="parTrans" cxnId="{F582CB21-BC54-42B3-83DE-046B4018CE40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406FB536-46BE-49BE-A337-2DD554DADB08}" type="sibTrans" cxnId="{F582CB21-BC54-42B3-83DE-046B4018CE40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5D988033-CCAC-4BEA-B14F-4B617C41B063}">
      <dgm:prSet custT="1"/>
      <dgm:spPr/>
      <dgm:t>
        <a:bodyPr/>
        <a:lstStyle/>
        <a:p>
          <a:r>
            <a:rPr lang="en-US" sz="2500" smtClean="0">
              <a:solidFill>
                <a:schemeClr val="bg1"/>
              </a:solidFill>
            </a:rPr>
            <a:t> Calculate </a:t>
          </a:r>
          <a:r>
            <a:rPr lang="en-US" sz="2500" dirty="0" smtClean="0">
              <a:solidFill>
                <a:schemeClr val="bg1"/>
              </a:solidFill>
            </a:rPr>
            <a:t>the example as the example of </a:t>
          </a:r>
          <a:r>
            <a:rPr lang="en-US" sz="2500" dirty="0" smtClean="0">
              <a:solidFill>
                <a:srgbClr val="002060"/>
              </a:solidFill>
            </a:rPr>
            <a:t>double</a:t>
          </a:r>
          <a:r>
            <a:rPr lang="en-US" sz="2500" dirty="0" smtClean="0">
              <a:solidFill>
                <a:schemeClr val="bg1"/>
              </a:solidFill>
            </a:rPr>
            <a:t> </a:t>
          </a:r>
          <a:r>
            <a:rPr lang="en-US" sz="2500" dirty="0" smtClean="0">
              <a:solidFill>
                <a:srgbClr val="002060"/>
              </a:solidFill>
            </a:rPr>
            <a:t>integrals</a:t>
          </a:r>
          <a:r>
            <a:rPr lang="en-US" sz="2500" dirty="0" smtClean="0">
              <a:solidFill>
                <a:schemeClr val="bg1"/>
              </a:solidFill>
            </a:rPr>
            <a:t>.</a:t>
          </a:r>
          <a:endParaRPr lang="en-US" sz="2500" dirty="0">
            <a:solidFill>
              <a:schemeClr val="bg1"/>
            </a:solidFill>
          </a:endParaRPr>
        </a:p>
      </dgm:t>
    </dgm:pt>
    <dgm:pt modelId="{C1C4DE17-4306-406C-94B3-9C96985C1DBF}" type="sibTrans" cxnId="{BA5A5C62-C340-4FB8-8C02-E277D2A43A5E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22FDF5BA-EFDD-444E-9F14-BCD2F12F6C83}" type="parTrans" cxnId="{BA5A5C62-C340-4FB8-8C02-E277D2A43A5E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31DE6EA3-65B5-4FD7-BFC3-8A2BE16380AB}" type="pres">
      <dgm:prSet presAssocID="{9465DCF0-7496-4D27-8C50-108FC9A3F267}" presName="Name0" presStyleCnt="0">
        <dgm:presLayoutVars>
          <dgm:chMax val="7"/>
          <dgm:chPref val="7"/>
          <dgm:dir/>
        </dgm:presLayoutVars>
      </dgm:prSet>
      <dgm:spPr/>
    </dgm:pt>
    <dgm:pt modelId="{973AB922-76C7-4729-B1CA-C1FCEA7FACE1}" type="pres">
      <dgm:prSet presAssocID="{9465DCF0-7496-4D27-8C50-108FC9A3F267}" presName="Name1" presStyleCnt="0"/>
      <dgm:spPr/>
    </dgm:pt>
    <dgm:pt modelId="{D78F2783-C2CC-4BC6-9AC1-81AC25EE3538}" type="pres">
      <dgm:prSet presAssocID="{9465DCF0-7496-4D27-8C50-108FC9A3F267}" presName="cycle" presStyleCnt="0"/>
      <dgm:spPr/>
    </dgm:pt>
    <dgm:pt modelId="{CF82D664-C5C6-4706-8EA6-41A5A42EFA29}" type="pres">
      <dgm:prSet presAssocID="{9465DCF0-7496-4D27-8C50-108FC9A3F267}" presName="srcNode" presStyleLbl="node1" presStyleIdx="0" presStyleCnt="6"/>
      <dgm:spPr/>
    </dgm:pt>
    <dgm:pt modelId="{6F66A88D-723A-4451-9AE2-A66920F2396C}" type="pres">
      <dgm:prSet presAssocID="{9465DCF0-7496-4D27-8C50-108FC9A3F267}" presName="conn" presStyleLbl="parChTrans1D2" presStyleIdx="0" presStyleCnt="1"/>
      <dgm:spPr/>
      <dgm:t>
        <a:bodyPr/>
        <a:lstStyle/>
        <a:p>
          <a:endParaRPr lang="en-US"/>
        </a:p>
      </dgm:t>
    </dgm:pt>
    <dgm:pt modelId="{2371D2BB-3056-4472-A3E2-924D75F3345C}" type="pres">
      <dgm:prSet presAssocID="{9465DCF0-7496-4D27-8C50-108FC9A3F267}" presName="extraNode" presStyleLbl="node1" presStyleIdx="0" presStyleCnt="6"/>
      <dgm:spPr/>
    </dgm:pt>
    <dgm:pt modelId="{681E457F-6D46-4659-92A9-66F5E399390B}" type="pres">
      <dgm:prSet presAssocID="{9465DCF0-7496-4D27-8C50-108FC9A3F267}" presName="dstNode" presStyleLbl="node1" presStyleIdx="0" presStyleCnt="6"/>
      <dgm:spPr/>
    </dgm:pt>
    <dgm:pt modelId="{8C5F754A-D48D-4C1C-9813-D4BC7CC5056D}" type="pres">
      <dgm:prSet presAssocID="{1E020199-B64A-4FB0-98A3-1E2588620125}" presName="text_1" presStyleLbl="node1" presStyleIdx="0" presStyleCnt="6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n-US"/>
        </a:p>
      </dgm:t>
    </dgm:pt>
    <dgm:pt modelId="{6D12B102-0B8D-49A0-8A90-81AE48BE504F}" type="pres">
      <dgm:prSet presAssocID="{1E020199-B64A-4FB0-98A3-1E2588620125}" presName="accent_1" presStyleCnt="0"/>
      <dgm:spPr/>
    </dgm:pt>
    <dgm:pt modelId="{9D80E4B0-E436-4993-9C4E-8C3700BCB193}" type="pres">
      <dgm:prSet presAssocID="{1E020199-B64A-4FB0-98A3-1E2588620125}" presName="accentRepeatNode" presStyleLbl="solidFgAcc1" presStyleIdx="0" presStyleCnt="6"/>
      <dgm:spPr>
        <a:prstGeom prst="cloudCallout">
          <a:avLst/>
        </a:prstGeom>
      </dgm:spPr>
      <dgm:t>
        <a:bodyPr/>
        <a:lstStyle/>
        <a:p>
          <a:endParaRPr lang="en-US"/>
        </a:p>
      </dgm:t>
    </dgm:pt>
    <dgm:pt modelId="{ADE277CB-3695-4D7D-9FFB-450B66C38D46}" type="pres">
      <dgm:prSet presAssocID="{8D763A0D-2794-49B0-A3AC-D17B6B04CFAB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7A7C7D-531E-48BC-9301-5C7CA3B7E062}" type="pres">
      <dgm:prSet presAssocID="{8D763A0D-2794-49B0-A3AC-D17B6B04CFAB}" presName="accent_2" presStyleCnt="0"/>
      <dgm:spPr/>
    </dgm:pt>
    <dgm:pt modelId="{55A1B0B9-3CE3-4BAD-B5F7-1C2E9F488B80}" type="pres">
      <dgm:prSet presAssocID="{8D763A0D-2794-49B0-A3AC-D17B6B04CFAB}" presName="accentRepeatNode" presStyleLbl="solidFgAcc1" presStyleIdx="1" presStyleCnt="6"/>
      <dgm:spPr>
        <a:prstGeom prst="cloudCallout">
          <a:avLst/>
        </a:prstGeom>
      </dgm:spPr>
    </dgm:pt>
    <dgm:pt modelId="{B23DADFA-7713-4152-AD1C-3F1F38612F4C}" type="pres">
      <dgm:prSet presAssocID="{34AE14F5-61FB-4D4D-A2DB-816C25A443E9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816B50-7310-4239-8B7B-E41685C96E76}" type="pres">
      <dgm:prSet presAssocID="{34AE14F5-61FB-4D4D-A2DB-816C25A443E9}" presName="accent_3" presStyleCnt="0"/>
      <dgm:spPr/>
    </dgm:pt>
    <dgm:pt modelId="{AA7E9453-7683-49C8-914F-71094AD4CF59}" type="pres">
      <dgm:prSet presAssocID="{34AE14F5-61FB-4D4D-A2DB-816C25A443E9}" presName="accentRepeatNode" presStyleLbl="solidFgAcc1" presStyleIdx="2" presStyleCnt="6"/>
      <dgm:spPr>
        <a:prstGeom prst="cloudCallout">
          <a:avLst/>
        </a:prstGeom>
      </dgm:spPr>
    </dgm:pt>
    <dgm:pt modelId="{00A09261-2454-4BB0-92CD-C6E2FB2BE4AD}" type="pres">
      <dgm:prSet presAssocID="{8D2D2337-C279-4974-8F30-92594D7184A1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3DB46-54D4-45CD-85EA-A106244ACE40}" type="pres">
      <dgm:prSet presAssocID="{8D2D2337-C279-4974-8F30-92594D7184A1}" presName="accent_4" presStyleCnt="0"/>
      <dgm:spPr/>
    </dgm:pt>
    <dgm:pt modelId="{A1F92455-A223-48BD-8B94-BB99D9672534}" type="pres">
      <dgm:prSet presAssocID="{8D2D2337-C279-4974-8F30-92594D7184A1}" presName="accentRepeatNode" presStyleLbl="solidFgAcc1" presStyleIdx="3" presStyleCnt="6"/>
      <dgm:spPr>
        <a:prstGeom prst="cloudCallout">
          <a:avLst/>
        </a:prstGeom>
      </dgm:spPr>
    </dgm:pt>
    <dgm:pt modelId="{6DDA2AFA-BF32-4992-888E-A337883271E1}" type="pres">
      <dgm:prSet presAssocID="{E5FFFD21-98ED-4123-B14F-0BF3491F74A1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9533D8-69E0-40A1-8786-68FFA42C66F6}" type="pres">
      <dgm:prSet presAssocID="{E5FFFD21-98ED-4123-B14F-0BF3491F74A1}" presName="accent_5" presStyleCnt="0"/>
      <dgm:spPr/>
    </dgm:pt>
    <dgm:pt modelId="{9DDAF232-9411-4389-B638-7AE741836DC8}" type="pres">
      <dgm:prSet presAssocID="{E5FFFD21-98ED-4123-B14F-0BF3491F74A1}" presName="accentRepeatNode" presStyleLbl="solidFgAcc1" presStyleIdx="4" presStyleCnt="6"/>
      <dgm:spPr>
        <a:prstGeom prst="cloudCallout">
          <a:avLst/>
        </a:prstGeom>
      </dgm:spPr>
    </dgm:pt>
    <dgm:pt modelId="{5BDB35F0-0597-4E9F-91D2-291B958AFF67}" type="pres">
      <dgm:prSet presAssocID="{5D988033-CCAC-4BEA-B14F-4B617C41B063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9AA4FA-2950-4C4C-B467-8FA6D597C9AD}" type="pres">
      <dgm:prSet presAssocID="{5D988033-CCAC-4BEA-B14F-4B617C41B063}" presName="accent_6" presStyleCnt="0"/>
      <dgm:spPr/>
    </dgm:pt>
    <dgm:pt modelId="{FEA83A75-C6E3-4838-AF98-1B297AA0AC4A}" type="pres">
      <dgm:prSet presAssocID="{5D988033-CCAC-4BEA-B14F-4B617C41B063}" presName="accentRepeatNode" presStyleLbl="solidFgAcc1" presStyleIdx="5" presStyleCnt="6"/>
      <dgm:spPr>
        <a:prstGeom prst="cloudCallout">
          <a:avLst/>
        </a:prstGeom>
      </dgm:spPr>
    </dgm:pt>
  </dgm:ptLst>
  <dgm:cxnLst>
    <dgm:cxn modelId="{F582CB21-BC54-42B3-83DE-046B4018CE40}" srcId="{9465DCF0-7496-4D27-8C50-108FC9A3F267}" destId="{E5FFFD21-98ED-4123-B14F-0BF3491F74A1}" srcOrd="4" destOrd="0" parTransId="{E7854D5F-938E-4760-9EEA-97B237155C41}" sibTransId="{406FB536-46BE-49BE-A337-2DD554DADB08}"/>
    <dgm:cxn modelId="{9419354A-80F3-45DE-9D28-AC1AE74E3C9B}" srcId="{9465DCF0-7496-4D27-8C50-108FC9A3F267}" destId="{1E020199-B64A-4FB0-98A3-1E2588620125}" srcOrd="0" destOrd="0" parTransId="{7B39FAAC-1B07-4B0B-BDE1-BA43481C0734}" sibTransId="{0F9C475A-4C6D-44D7-9D7E-82118533903E}"/>
    <dgm:cxn modelId="{85DF0FD1-80B8-4C5F-A7B8-6173C72FDD4F}" type="presOf" srcId="{8D2D2337-C279-4974-8F30-92594D7184A1}" destId="{00A09261-2454-4BB0-92CD-C6E2FB2BE4AD}" srcOrd="0" destOrd="0" presId="urn:microsoft.com/office/officeart/2008/layout/VerticalCurvedList"/>
    <dgm:cxn modelId="{48AF1CD1-3CF5-4BAC-8386-D9F9FE264F4A}" type="presOf" srcId="{0F9C475A-4C6D-44D7-9D7E-82118533903E}" destId="{6F66A88D-723A-4451-9AE2-A66920F2396C}" srcOrd="0" destOrd="0" presId="urn:microsoft.com/office/officeart/2008/layout/VerticalCurvedList"/>
    <dgm:cxn modelId="{79C40E24-46E1-4EC8-B03B-EED2DE53A889}" srcId="{9465DCF0-7496-4D27-8C50-108FC9A3F267}" destId="{34AE14F5-61FB-4D4D-A2DB-816C25A443E9}" srcOrd="2" destOrd="0" parTransId="{EB5271C3-520F-4424-A3A3-9445E865B4B7}" sibTransId="{C7084B07-B78A-4CC2-A94F-8B52813B6007}"/>
    <dgm:cxn modelId="{BA54FBB9-8646-4A89-BA02-82D4986237DF}" type="presOf" srcId="{1E020199-B64A-4FB0-98A3-1E2588620125}" destId="{8C5F754A-D48D-4C1C-9813-D4BC7CC5056D}" srcOrd="0" destOrd="0" presId="urn:microsoft.com/office/officeart/2008/layout/VerticalCurvedList"/>
    <dgm:cxn modelId="{787D6423-0E4C-4317-86D6-18CB956BE83C}" type="presOf" srcId="{8D763A0D-2794-49B0-A3AC-D17B6B04CFAB}" destId="{ADE277CB-3695-4D7D-9FFB-450B66C38D46}" srcOrd="0" destOrd="0" presId="urn:microsoft.com/office/officeart/2008/layout/VerticalCurvedList"/>
    <dgm:cxn modelId="{26717AC3-2EAB-4409-9000-1CB2C9CE85F8}" type="presOf" srcId="{34AE14F5-61FB-4D4D-A2DB-816C25A443E9}" destId="{B23DADFA-7713-4152-AD1C-3F1F38612F4C}" srcOrd="0" destOrd="0" presId="urn:microsoft.com/office/officeart/2008/layout/VerticalCurvedList"/>
    <dgm:cxn modelId="{B520860F-E84E-434B-88B7-BB82ED54DF15}" type="presOf" srcId="{5D988033-CCAC-4BEA-B14F-4B617C41B063}" destId="{5BDB35F0-0597-4E9F-91D2-291B958AFF67}" srcOrd="0" destOrd="0" presId="urn:microsoft.com/office/officeart/2008/layout/VerticalCurvedList"/>
    <dgm:cxn modelId="{DD539682-BA78-4497-992B-107E91E47B9D}" type="presOf" srcId="{E5FFFD21-98ED-4123-B14F-0BF3491F74A1}" destId="{6DDA2AFA-BF32-4992-888E-A337883271E1}" srcOrd="0" destOrd="0" presId="urn:microsoft.com/office/officeart/2008/layout/VerticalCurvedList"/>
    <dgm:cxn modelId="{14B380A9-6E7E-4EC7-A71A-6B686ADF41C2}" type="presOf" srcId="{9465DCF0-7496-4D27-8C50-108FC9A3F267}" destId="{31DE6EA3-65B5-4FD7-BFC3-8A2BE16380AB}" srcOrd="0" destOrd="0" presId="urn:microsoft.com/office/officeart/2008/layout/VerticalCurvedList"/>
    <dgm:cxn modelId="{260013E8-E0F3-451E-BE71-913ED1894C71}" srcId="{9465DCF0-7496-4D27-8C50-108FC9A3F267}" destId="{8D763A0D-2794-49B0-A3AC-D17B6B04CFAB}" srcOrd="1" destOrd="0" parTransId="{6A43EBCD-DAC3-4291-83D6-3280ADAC75E3}" sibTransId="{09AA34A2-9821-4F16-9159-810A603B2F51}"/>
    <dgm:cxn modelId="{BA5A5C62-C340-4FB8-8C02-E277D2A43A5E}" srcId="{9465DCF0-7496-4D27-8C50-108FC9A3F267}" destId="{5D988033-CCAC-4BEA-B14F-4B617C41B063}" srcOrd="5" destOrd="0" parTransId="{22FDF5BA-EFDD-444E-9F14-BCD2F12F6C83}" sibTransId="{C1C4DE17-4306-406C-94B3-9C96985C1DBF}"/>
    <dgm:cxn modelId="{616ED8A0-F2BB-46EE-B777-12BAE14F83B3}" srcId="{9465DCF0-7496-4D27-8C50-108FC9A3F267}" destId="{8D2D2337-C279-4974-8F30-92594D7184A1}" srcOrd="3" destOrd="0" parTransId="{2D8F0768-F3E9-4216-B37F-1A3D4161789B}" sibTransId="{D97E2711-E5B0-47C9-813B-576322A9CC5E}"/>
    <dgm:cxn modelId="{B7C31EB6-10A2-48B5-BC2D-4645A5E51917}" type="presParOf" srcId="{31DE6EA3-65B5-4FD7-BFC3-8A2BE16380AB}" destId="{973AB922-76C7-4729-B1CA-C1FCEA7FACE1}" srcOrd="0" destOrd="0" presId="urn:microsoft.com/office/officeart/2008/layout/VerticalCurvedList"/>
    <dgm:cxn modelId="{C75C60A4-54FA-443B-94E7-C328F73BB2EF}" type="presParOf" srcId="{973AB922-76C7-4729-B1CA-C1FCEA7FACE1}" destId="{D78F2783-C2CC-4BC6-9AC1-81AC25EE3538}" srcOrd="0" destOrd="0" presId="urn:microsoft.com/office/officeart/2008/layout/VerticalCurvedList"/>
    <dgm:cxn modelId="{B4FB5183-7089-44F4-BC3A-E76F73850307}" type="presParOf" srcId="{D78F2783-C2CC-4BC6-9AC1-81AC25EE3538}" destId="{CF82D664-C5C6-4706-8EA6-41A5A42EFA29}" srcOrd="0" destOrd="0" presId="urn:microsoft.com/office/officeart/2008/layout/VerticalCurvedList"/>
    <dgm:cxn modelId="{4F603ABA-DB5D-4370-98C2-EC4C0B49BADE}" type="presParOf" srcId="{D78F2783-C2CC-4BC6-9AC1-81AC25EE3538}" destId="{6F66A88D-723A-4451-9AE2-A66920F2396C}" srcOrd="1" destOrd="0" presId="urn:microsoft.com/office/officeart/2008/layout/VerticalCurvedList"/>
    <dgm:cxn modelId="{43B731FC-A1C0-450B-B1A2-C20B7B025A84}" type="presParOf" srcId="{D78F2783-C2CC-4BC6-9AC1-81AC25EE3538}" destId="{2371D2BB-3056-4472-A3E2-924D75F3345C}" srcOrd="2" destOrd="0" presId="urn:microsoft.com/office/officeart/2008/layout/VerticalCurvedList"/>
    <dgm:cxn modelId="{7991C4C2-8905-441F-ABB1-729A14BEC2FF}" type="presParOf" srcId="{D78F2783-C2CC-4BC6-9AC1-81AC25EE3538}" destId="{681E457F-6D46-4659-92A9-66F5E399390B}" srcOrd="3" destOrd="0" presId="urn:microsoft.com/office/officeart/2008/layout/VerticalCurvedList"/>
    <dgm:cxn modelId="{6C91A7F9-3E35-470C-88A8-27B294508AE5}" type="presParOf" srcId="{973AB922-76C7-4729-B1CA-C1FCEA7FACE1}" destId="{8C5F754A-D48D-4C1C-9813-D4BC7CC5056D}" srcOrd="1" destOrd="0" presId="urn:microsoft.com/office/officeart/2008/layout/VerticalCurvedList"/>
    <dgm:cxn modelId="{BBC07032-74DF-423B-A7C2-E8ED7FB981C2}" type="presParOf" srcId="{973AB922-76C7-4729-B1CA-C1FCEA7FACE1}" destId="{6D12B102-0B8D-49A0-8A90-81AE48BE504F}" srcOrd="2" destOrd="0" presId="urn:microsoft.com/office/officeart/2008/layout/VerticalCurvedList"/>
    <dgm:cxn modelId="{5F248535-3162-4DA3-89C7-7D673EDAE635}" type="presParOf" srcId="{6D12B102-0B8D-49A0-8A90-81AE48BE504F}" destId="{9D80E4B0-E436-4993-9C4E-8C3700BCB193}" srcOrd="0" destOrd="0" presId="urn:microsoft.com/office/officeart/2008/layout/VerticalCurvedList"/>
    <dgm:cxn modelId="{97E21D5B-EF59-4777-BDC7-BAA39F990D63}" type="presParOf" srcId="{973AB922-76C7-4729-B1CA-C1FCEA7FACE1}" destId="{ADE277CB-3695-4D7D-9FFB-450B66C38D46}" srcOrd="3" destOrd="0" presId="urn:microsoft.com/office/officeart/2008/layout/VerticalCurvedList"/>
    <dgm:cxn modelId="{78A8AF9C-12CC-4091-94D4-CC656D57C6E4}" type="presParOf" srcId="{973AB922-76C7-4729-B1CA-C1FCEA7FACE1}" destId="{447A7C7D-531E-48BC-9301-5C7CA3B7E062}" srcOrd="4" destOrd="0" presId="urn:microsoft.com/office/officeart/2008/layout/VerticalCurvedList"/>
    <dgm:cxn modelId="{FFD3F65E-124E-4FD7-B964-AF39505094BB}" type="presParOf" srcId="{447A7C7D-531E-48BC-9301-5C7CA3B7E062}" destId="{55A1B0B9-3CE3-4BAD-B5F7-1C2E9F488B80}" srcOrd="0" destOrd="0" presId="urn:microsoft.com/office/officeart/2008/layout/VerticalCurvedList"/>
    <dgm:cxn modelId="{A117CC59-66E6-42EE-BAC5-E8A132F7E6DE}" type="presParOf" srcId="{973AB922-76C7-4729-B1CA-C1FCEA7FACE1}" destId="{B23DADFA-7713-4152-AD1C-3F1F38612F4C}" srcOrd="5" destOrd="0" presId="urn:microsoft.com/office/officeart/2008/layout/VerticalCurvedList"/>
    <dgm:cxn modelId="{21F3A7B0-8C3B-4AF3-8F3D-A044F78758D3}" type="presParOf" srcId="{973AB922-76C7-4729-B1CA-C1FCEA7FACE1}" destId="{EA816B50-7310-4239-8B7B-E41685C96E76}" srcOrd="6" destOrd="0" presId="urn:microsoft.com/office/officeart/2008/layout/VerticalCurvedList"/>
    <dgm:cxn modelId="{AE4AA5C3-5343-4DE2-AF57-F778EF9809A4}" type="presParOf" srcId="{EA816B50-7310-4239-8B7B-E41685C96E76}" destId="{AA7E9453-7683-49C8-914F-71094AD4CF59}" srcOrd="0" destOrd="0" presId="urn:microsoft.com/office/officeart/2008/layout/VerticalCurvedList"/>
    <dgm:cxn modelId="{D6CFA13F-6002-43C9-A323-F406E07FF7E1}" type="presParOf" srcId="{973AB922-76C7-4729-B1CA-C1FCEA7FACE1}" destId="{00A09261-2454-4BB0-92CD-C6E2FB2BE4AD}" srcOrd="7" destOrd="0" presId="urn:microsoft.com/office/officeart/2008/layout/VerticalCurvedList"/>
    <dgm:cxn modelId="{0478FC34-973E-461F-AD10-A89CD46452D0}" type="presParOf" srcId="{973AB922-76C7-4729-B1CA-C1FCEA7FACE1}" destId="{7F93DB46-54D4-45CD-85EA-A106244ACE40}" srcOrd="8" destOrd="0" presId="urn:microsoft.com/office/officeart/2008/layout/VerticalCurvedList"/>
    <dgm:cxn modelId="{53303300-99C6-45ED-A936-46D9FA35F035}" type="presParOf" srcId="{7F93DB46-54D4-45CD-85EA-A106244ACE40}" destId="{A1F92455-A223-48BD-8B94-BB99D9672534}" srcOrd="0" destOrd="0" presId="urn:microsoft.com/office/officeart/2008/layout/VerticalCurvedList"/>
    <dgm:cxn modelId="{1915538D-B10C-4C06-83B3-2E2CD130DAFB}" type="presParOf" srcId="{973AB922-76C7-4729-B1CA-C1FCEA7FACE1}" destId="{6DDA2AFA-BF32-4992-888E-A337883271E1}" srcOrd="9" destOrd="0" presId="urn:microsoft.com/office/officeart/2008/layout/VerticalCurvedList"/>
    <dgm:cxn modelId="{DA37F472-B2BE-4C7A-90BF-AD245570C958}" type="presParOf" srcId="{973AB922-76C7-4729-B1CA-C1FCEA7FACE1}" destId="{D79533D8-69E0-40A1-8786-68FFA42C66F6}" srcOrd="10" destOrd="0" presId="urn:microsoft.com/office/officeart/2008/layout/VerticalCurvedList"/>
    <dgm:cxn modelId="{039EC9D8-B228-44D7-B16F-C00284B00BC8}" type="presParOf" srcId="{D79533D8-69E0-40A1-8786-68FFA42C66F6}" destId="{9DDAF232-9411-4389-B638-7AE741836DC8}" srcOrd="0" destOrd="0" presId="urn:microsoft.com/office/officeart/2008/layout/VerticalCurvedList"/>
    <dgm:cxn modelId="{87CB6D7A-0685-4B49-83E2-D694890A8766}" type="presParOf" srcId="{973AB922-76C7-4729-B1CA-C1FCEA7FACE1}" destId="{5BDB35F0-0597-4E9F-91D2-291B958AFF67}" srcOrd="11" destOrd="0" presId="urn:microsoft.com/office/officeart/2008/layout/VerticalCurvedList"/>
    <dgm:cxn modelId="{F5CE40D1-2127-4400-9E92-7B2C2A495782}" type="presParOf" srcId="{973AB922-76C7-4729-B1CA-C1FCEA7FACE1}" destId="{8F9AA4FA-2950-4C4C-B467-8FA6D597C9AD}" srcOrd="12" destOrd="0" presId="urn:microsoft.com/office/officeart/2008/layout/VerticalCurvedList"/>
    <dgm:cxn modelId="{4005643E-CB77-41CE-9B3D-6D7A046EF3DF}" type="presParOf" srcId="{8F9AA4FA-2950-4C4C-B467-8FA6D597C9AD}" destId="{FEA83A75-C6E3-4838-AF98-1B297AA0AC4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65DCF0-7496-4D27-8C50-108FC9A3F267}" type="doc">
      <dgm:prSet loTypeId="urn:microsoft.com/office/officeart/2008/layout/VerticalCurvedList" loCatId="list" qsTypeId="urn:microsoft.com/office/officeart/2005/8/quickstyle/3d2" qsCatId="3D" csTypeId="urn:microsoft.com/office/officeart/2005/8/colors/colorful1" csCatId="colorful" phldr="1"/>
      <dgm:spPr/>
    </dgm:pt>
    <dgm:pt modelId="{1E020199-B64A-4FB0-98A3-1E258862012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</a:rPr>
            <a:t> Draw all the </a:t>
          </a:r>
          <a:r>
            <a:rPr lang="en-US" sz="2500" dirty="0" smtClean="0">
              <a:solidFill>
                <a:srgbClr val="002060"/>
              </a:solidFill>
            </a:rPr>
            <a:t>curves</a:t>
          </a:r>
          <a:r>
            <a:rPr lang="en-US" sz="2500" dirty="0" smtClean="0">
              <a:solidFill>
                <a:schemeClr val="bg1"/>
              </a:solidFill>
            </a:rPr>
            <a:t> and </a:t>
          </a:r>
          <a:r>
            <a:rPr lang="en-US" sz="2500" dirty="0" smtClean="0">
              <a:solidFill>
                <a:srgbClr val="002060"/>
              </a:solidFill>
            </a:rPr>
            <a:t>identify</a:t>
          </a:r>
          <a:r>
            <a:rPr lang="en-US" sz="2500" dirty="0" smtClean="0">
              <a:solidFill>
                <a:schemeClr val="bg1"/>
              </a:solidFill>
            </a:rPr>
            <a:t> required region.</a:t>
          </a:r>
          <a:endParaRPr lang="en-US" sz="2500" dirty="0">
            <a:solidFill>
              <a:schemeClr val="bg1"/>
            </a:solidFill>
          </a:endParaRPr>
        </a:p>
      </dgm:t>
    </dgm:pt>
    <dgm:pt modelId="{7B39FAAC-1B07-4B0B-BDE1-BA43481C0734}" type="parTrans" cxnId="{9419354A-80F3-45DE-9D28-AC1AE74E3C9B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0F9C475A-4C6D-44D7-9D7E-82118533903E}" type="sibTrans" cxnId="{9419354A-80F3-45DE-9D28-AC1AE74E3C9B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8D763A0D-2794-49B0-A3AC-D17B6B04CFAB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</a:rPr>
            <a:t>Take the </a:t>
          </a:r>
          <a:r>
            <a:rPr lang="en-US" sz="2500" dirty="0" smtClean="0">
              <a:solidFill>
                <a:srgbClr val="002060"/>
              </a:solidFill>
            </a:rPr>
            <a:t>strip</a:t>
          </a:r>
          <a:r>
            <a:rPr lang="en-US" sz="2500" dirty="0" smtClean="0">
              <a:solidFill>
                <a:schemeClr val="bg1"/>
              </a:solidFill>
            </a:rPr>
            <a:t> from origin within the region.</a:t>
          </a:r>
          <a:endParaRPr lang="en-US" sz="2500" dirty="0">
            <a:solidFill>
              <a:schemeClr val="bg1"/>
            </a:solidFill>
          </a:endParaRPr>
        </a:p>
      </dgm:t>
    </dgm:pt>
    <dgm:pt modelId="{6A43EBCD-DAC3-4291-83D6-3280ADAC75E3}" type="parTrans" cxnId="{260013E8-E0F3-451E-BE71-913ED1894C71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09AA34A2-9821-4F16-9159-810A603B2F51}" type="sibTrans" cxnId="{260013E8-E0F3-451E-BE71-913ED1894C71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34AE14F5-61FB-4D4D-A2DB-816C25A443E9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</a:rPr>
            <a:t> If required then </a:t>
          </a:r>
          <a:r>
            <a:rPr lang="en-US" sz="2500" dirty="0" smtClean="0">
              <a:solidFill>
                <a:srgbClr val="002060"/>
              </a:solidFill>
            </a:rPr>
            <a:t>divide</a:t>
          </a:r>
          <a:r>
            <a:rPr lang="en-US" sz="2500" dirty="0" smtClean="0">
              <a:solidFill>
                <a:schemeClr val="bg1"/>
              </a:solidFill>
            </a:rPr>
            <a:t> the region into two parts.</a:t>
          </a:r>
          <a:endParaRPr lang="en-US" sz="2500" dirty="0">
            <a:solidFill>
              <a:schemeClr val="bg1"/>
            </a:solidFill>
          </a:endParaRPr>
        </a:p>
      </dgm:t>
    </dgm:pt>
    <dgm:pt modelId="{EB5271C3-520F-4424-A3A3-9445E865B4B7}" type="parTrans" cxnId="{79C40E24-46E1-4EC8-B03B-EED2DE53A889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C7084B07-B78A-4CC2-A94F-8B52813B6007}" type="sibTrans" cxnId="{79C40E24-46E1-4EC8-B03B-EED2DE53A889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8D2D2337-C279-4974-8F30-92594D7184A1}">
      <dgm:prSet custT="1"/>
      <dgm:spPr>
        <a:blipFill rotWithShape="0">
          <a:blip xmlns:r="http://schemas.openxmlformats.org/officeDocument/2006/relationships" r:embed="rId1"/>
          <a:stretch>
            <a:fillRect t="-6818" b="-1704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D8F0768-F3E9-4216-B37F-1A3D4161789B}" type="parTrans" cxnId="{616ED8A0-F2BB-46EE-B777-12BAE14F83B3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D97E2711-E5B0-47C9-813B-576322A9CC5E}" type="sibTrans" cxnId="{616ED8A0-F2BB-46EE-B777-12BAE14F83B3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E5FFFD21-98ED-4123-B14F-0BF3491F74A1}">
      <dgm:prSet custT="1"/>
      <dgm:spPr>
        <a:blipFill rotWithShape="0">
          <a:blip xmlns:r="http://schemas.openxmlformats.org/officeDocument/2006/relationships" r:embed="rId2"/>
          <a:stretch>
            <a:fillRect t="-6818" b="-1818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7854D5F-938E-4760-9EEA-97B237155C41}" type="parTrans" cxnId="{F582CB21-BC54-42B3-83DE-046B4018CE40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406FB536-46BE-49BE-A337-2DD554DADB08}" type="sibTrans" cxnId="{F582CB21-BC54-42B3-83DE-046B4018CE40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5D988033-CCAC-4BEA-B14F-4B617C41B063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</a:rPr>
            <a:t> Calculate the example as the example of </a:t>
          </a:r>
          <a:r>
            <a:rPr lang="en-US" sz="2500" dirty="0" smtClean="0">
              <a:solidFill>
                <a:srgbClr val="002060"/>
              </a:solidFill>
            </a:rPr>
            <a:t>double</a:t>
          </a:r>
          <a:r>
            <a:rPr lang="en-US" sz="2500" dirty="0" smtClean="0">
              <a:solidFill>
                <a:schemeClr val="bg1"/>
              </a:solidFill>
            </a:rPr>
            <a:t> </a:t>
          </a:r>
          <a:r>
            <a:rPr lang="en-US" sz="2500" dirty="0" smtClean="0">
              <a:solidFill>
                <a:srgbClr val="002060"/>
              </a:solidFill>
            </a:rPr>
            <a:t>integrals</a:t>
          </a:r>
          <a:r>
            <a:rPr lang="en-US" sz="2500" dirty="0" smtClean="0">
              <a:solidFill>
                <a:schemeClr val="bg1"/>
              </a:solidFill>
            </a:rPr>
            <a:t>.</a:t>
          </a:r>
          <a:endParaRPr lang="en-US" sz="2500" dirty="0">
            <a:solidFill>
              <a:schemeClr val="bg1"/>
            </a:solidFill>
          </a:endParaRPr>
        </a:p>
      </dgm:t>
    </dgm:pt>
    <dgm:pt modelId="{22FDF5BA-EFDD-444E-9F14-BCD2F12F6C83}" type="parTrans" cxnId="{BA5A5C62-C340-4FB8-8C02-E277D2A43A5E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C1C4DE17-4306-406C-94B3-9C96985C1DBF}" type="sibTrans" cxnId="{BA5A5C62-C340-4FB8-8C02-E277D2A43A5E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31DE6EA3-65B5-4FD7-BFC3-8A2BE16380AB}" type="pres">
      <dgm:prSet presAssocID="{9465DCF0-7496-4D27-8C50-108FC9A3F267}" presName="Name0" presStyleCnt="0">
        <dgm:presLayoutVars>
          <dgm:chMax val="7"/>
          <dgm:chPref val="7"/>
          <dgm:dir/>
        </dgm:presLayoutVars>
      </dgm:prSet>
      <dgm:spPr/>
    </dgm:pt>
    <dgm:pt modelId="{973AB922-76C7-4729-B1CA-C1FCEA7FACE1}" type="pres">
      <dgm:prSet presAssocID="{9465DCF0-7496-4D27-8C50-108FC9A3F267}" presName="Name1" presStyleCnt="0"/>
      <dgm:spPr/>
    </dgm:pt>
    <dgm:pt modelId="{D78F2783-C2CC-4BC6-9AC1-81AC25EE3538}" type="pres">
      <dgm:prSet presAssocID="{9465DCF0-7496-4D27-8C50-108FC9A3F267}" presName="cycle" presStyleCnt="0"/>
      <dgm:spPr/>
    </dgm:pt>
    <dgm:pt modelId="{CF82D664-C5C6-4706-8EA6-41A5A42EFA29}" type="pres">
      <dgm:prSet presAssocID="{9465DCF0-7496-4D27-8C50-108FC9A3F267}" presName="srcNode" presStyleLbl="node1" presStyleIdx="0" presStyleCnt="6"/>
      <dgm:spPr/>
    </dgm:pt>
    <dgm:pt modelId="{6F66A88D-723A-4451-9AE2-A66920F2396C}" type="pres">
      <dgm:prSet presAssocID="{9465DCF0-7496-4D27-8C50-108FC9A3F267}" presName="conn" presStyleLbl="parChTrans1D2" presStyleIdx="0" presStyleCnt="1"/>
      <dgm:spPr/>
      <dgm:t>
        <a:bodyPr/>
        <a:lstStyle/>
        <a:p>
          <a:endParaRPr lang="en-US"/>
        </a:p>
      </dgm:t>
    </dgm:pt>
    <dgm:pt modelId="{2371D2BB-3056-4472-A3E2-924D75F3345C}" type="pres">
      <dgm:prSet presAssocID="{9465DCF0-7496-4D27-8C50-108FC9A3F267}" presName="extraNode" presStyleLbl="node1" presStyleIdx="0" presStyleCnt="6"/>
      <dgm:spPr/>
    </dgm:pt>
    <dgm:pt modelId="{681E457F-6D46-4659-92A9-66F5E399390B}" type="pres">
      <dgm:prSet presAssocID="{9465DCF0-7496-4D27-8C50-108FC9A3F267}" presName="dstNode" presStyleLbl="node1" presStyleIdx="0" presStyleCnt="6"/>
      <dgm:spPr/>
    </dgm:pt>
    <dgm:pt modelId="{8C5F754A-D48D-4C1C-9813-D4BC7CC5056D}" type="pres">
      <dgm:prSet presAssocID="{1E020199-B64A-4FB0-98A3-1E2588620125}" presName="text_1" presStyleLbl="node1" presStyleIdx="0" presStyleCnt="6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n-US"/>
        </a:p>
      </dgm:t>
    </dgm:pt>
    <dgm:pt modelId="{6D12B102-0B8D-49A0-8A90-81AE48BE504F}" type="pres">
      <dgm:prSet presAssocID="{1E020199-B64A-4FB0-98A3-1E2588620125}" presName="accent_1" presStyleCnt="0"/>
      <dgm:spPr/>
    </dgm:pt>
    <dgm:pt modelId="{9D80E4B0-E436-4993-9C4E-8C3700BCB193}" type="pres">
      <dgm:prSet presAssocID="{1E020199-B64A-4FB0-98A3-1E2588620125}" presName="accentRepeatNode" presStyleLbl="solidFgAcc1" presStyleIdx="0" presStyleCnt="6"/>
      <dgm:spPr>
        <a:prstGeom prst="cloudCallout">
          <a:avLst/>
        </a:prstGeom>
      </dgm:spPr>
      <dgm:t>
        <a:bodyPr/>
        <a:lstStyle/>
        <a:p>
          <a:endParaRPr lang="en-US"/>
        </a:p>
      </dgm:t>
    </dgm:pt>
    <dgm:pt modelId="{ADE277CB-3695-4D7D-9FFB-450B66C38D46}" type="pres">
      <dgm:prSet presAssocID="{8D763A0D-2794-49B0-A3AC-D17B6B04CFAB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7A7C7D-531E-48BC-9301-5C7CA3B7E062}" type="pres">
      <dgm:prSet presAssocID="{8D763A0D-2794-49B0-A3AC-D17B6B04CFAB}" presName="accent_2" presStyleCnt="0"/>
      <dgm:spPr/>
    </dgm:pt>
    <dgm:pt modelId="{55A1B0B9-3CE3-4BAD-B5F7-1C2E9F488B80}" type="pres">
      <dgm:prSet presAssocID="{8D763A0D-2794-49B0-A3AC-D17B6B04CFAB}" presName="accentRepeatNode" presStyleLbl="solidFgAcc1" presStyleIdx="1" presStyleCnt="6"/>
      <dgm:spPr>
        <a:prstGeom prst="cloudCallout">
          <a:avLst/>
        </a:prstGeom>
      </dgm:spPr>
    </dgm:pt>
    <dgm:pt modelId="{B23DADFA-7713-4152-AD1C-3F1F38612F4C}" type="pres">
      <dgm:prSet presAssocID="{34AE14F5-61FB-4D4D-A2DB-816C25A443E9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816B50-7310-4239-8B7B-E41685C96E76}" type="pres">
      <dgm:prSet presAssocID="{34AE14F5-61FB-4D4D-A2DB-816C25A443E9}" presName="accent_3" presStyleCnt="0"/>
      <dgm:spPr/>
    </dgm:pt>
    <dgm:pt modelId="{AA7E9453-7683-49C8-914F-71094AD4CF59}" type="pres">
      <dgm:prSet presAssocID="{34AE14F5-61FB-4D4D-A2DB-816C25A443E9}" presName="accentRepeatNode" presStyleLbl="solidFgAcc1" presStyleIdx="2" presStyleCnt="6"/>
      <dgm:spPr>
        <a:prstGeom prst="cloudCallout">
          <a:avLst/>
        </a:prstGeom>
      </dgm:spPr>
    </dgm:pt>
    <dgm:pt modelId="{00A09261-2454-4BB0-92CD-C6E2FB2BE4AD}" type="pres">
      <dgm:prSet presAssocID="{8D2D2337-C279-4974-8F30-92594D7184A1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3DB46-54D4-45CD-85EA-A106244ACE40}" type="pres">
      <dgm:prSet presAssocID="{8D2D2337-C279-4974-8F30-92594D7184A1}" presName="accent_4" presStyleCnt="0"/>
      <dgm:spPr/>
    </dgm:pt>
    <dgm:pt modelId="{A1F92455-A223-48BD-8B94-BB99D9672534}" type="pres">
      <dgm:prSet presAssocID="{8D2D2337-C279-4974-8F30-92594D7184A1}" presName="accentRepeatNode" presStyleLbl="solidFgAcc1" presStyleIdx="3" presStyleCnt="6"/>
      <dgm:spPr>
        <a:prstGeom prst="cloudCallout">
          <a:avLst/>
        </a:prstGeom>
      </dgm:spPr>
    </dgm:pt>
    <dgm:pt modelId="{6DDA2AFA-BF32-4992-888E-A337883271E1}" type="pres">
      <dgm:prSet presAssocID="{E5FFFD21-98ED-4123-B14F-0BF3491F74A1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9533D8-69E0-40A1-8786-68FFA42C66F6}" type="pres">
      <dgm:prSet presAssocID="{E5FFFD21-98ED-4123-B14F-0BF3491F74A1}" presName="accent_5" presStyleCnt="0"/>
      <dgm:spPr/>
    </dgm:pt>
    <dgm:pt modelId="{9DDAF232-9411-4389-B638-7AE741836DC8}" type="pres">
      <dgm:prSet presAssocID="{E5FFFD21-98ED-4123-B14F-0BF3491F74A1}" presName="accentRepeatNode" presStyleLbl="solidFgAcc1" presStyleIdx="4" presStyleCnt="6"/>
      <dgm:spPr>
        <a:prstGeom prst="cloudCallout">
          <a:avLst/>
        </a:prstGeom>
      </dgm:spPr>
    </dgm:pt>
    <dgm:pt modelId="{5BDB35F0-0597-4E9F-91D2-291B958AFF67}" type="pres">
      <dgm:prSet presAssocID="{5D988033-CCAC-4BEA-B14F-4B617C41B063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9AA4FA-2950-4C4C-B467-8FA6D597C9AD}" type="pres">
      <dgm:prSet presAssocID="{5D988033-CCAC-4BEA-B14F-4B617C41B063}" presName="accent_6" presStyleCnt="0"/>
      <dgm:spPr/>
    </dgm:pt>
    <dgm:pt modelId="{FEA83A75-C6E3-4838-AF98-1B297AA0AC4A}" type="pres">
      <dgm:prSet presAssocID="{5D988033-CCAC-4BEA-B14F-4B617C41B063}" presName="accentRepeatNode" presStyleLbl="solidFgAcc1" presStyleIdx="5" presStyleCnt="6"/>
      <dgm:spPr>
        <a:prstGeom prst="cloudCallout">
          <a:avLst/>
        </a:prstGeom>
      </dgm:spPr>
    </dgm:pt>
  </dgm:ptLst>
  <dgm:cxnLst>
    <dgm:cxn modelId="{F582CB21-BC54-42B3-83DE-046B4018CE40}" srcId="{9465DCF0-7496-4D27-8C50-108FC9A3F267}" destId="{E5FFFD21-98ED-4123-B14F-0BF3491F74A1}" srcOrd="4" destOrd="0" parTransId="{E7854D5F-938E-4760-9EEA-97B237155C41}" sibTransId="{406FB536-46BE-49BE-A337-2DD554DADB08}"/>
    <dgm:cxn modelId="{9419354A-80F3-45DE-9D28-AC1AE74E3C9B}" srcId="{9465DCF0-7496-4D27-8C50-108FC9A3F267}" destId="{1E020199-B64A-4FB0-98A3-1E2588620125}" srcOrd="0" destOrd="0" parTransId="{7B39FAAC-1B07-4B0B-BDE1-BA43481C0734}" sibTransId="{0F9C475A-4C6D-44D7-9D7E-82118533903E}"/>
    <dgm:cxn modelId="{85DF0FD1-80B8-4C5F-A7B8-6173C72FDD4F}" type="presOf" srcId="{8D2D2337-C279-4974-8F30-92594D7184A1}" destId="{00A09261-2454-4BB0-92CD-C6E2FB2BE4AD}" srcOrd="0" destOrd="0" presId="urn:microsoft.com/office/officeart/2008/layout/VerticalCurvedList"/>
    <dgm:cxn modelId="{79C40E24-46E1-4EC8-B03B-EED2DE53A889}" srcId="{9465DCF0-7496-4D27-8C50-108FC9A3F267}" destId="{34AE14F5-61FB-4D4D-A2DB-816C25A443E9}" srcOrd="2" destOrd="0" parTransId="{EB5271C3-520F-4424-A3A3-9445E865B4B7}" sibTransId="{C7084B07-B78A-4CC2-A94F-8B52813B6007}"/>
    <dgm:cxn modelId="{BA54FBB9-8646-4A89-BA02-82D4986237DF}" type="presOf" srcId="{1E020199-B64A-4FB0-98A3-1E2588620125}" destId="{8C5F754A-D48D-4C1C-9813-D4BC7CC5056D}" srcOrd="0" destOrd="0" presId="urn:microsoft.com/office/officeart/2008/layout/VerticalCurvedList"/>
    <dgm:cxn modelId="{48AF1CD1-3CF5-4BAC-8386-D9F9FE264F4A}" type="presOf" srcId="{0F9C475A-4C6D-44D7-9D7E-82118533903E}" destId="{6F66A88D-723A-4451-9AE2-A66920F2396C}" srcOrd="0" destOrd="0" presId="urn:microsoft.com/office/officeart/2008/layout/VerticalCurvedList"/>
    <dgm:cxn modelId="{787D6423-0E4C-4317-86D6-18CB956BE83C}" type="presOf" srcId="{8D763A0D-2794-49B0-A3AC-D17B6B04CFAB}" destId="{ADE277CB-3695-4D7D-9FFB-450B66C38D46}" srcOrd="0" destOrd="0" presId="urn:microsoft.com/office/officeart/2008/layout/VerticalCurvedList"/>
    <dgm:cxn modelId="{26717AC3-2EAB-4409-9000-1CB2C9CE85F8}" type="presOf" srcId="{34AE14F5-61FB-4D4D-A2DB-816C25A443E9}" destId="{B23DADFA-7713-4152-AD1C-3F1F38612F4C}" srcOrd="0" destOrd="0" presId="urn:microsoft.com/office/officeart/2008/layout/VerticalCurvedList"/>
    <dgm:cxn modelId="{B520860F-E84E-434B-88B7-BB82ED54DF15}" type="presOf" srcId="{5D988033-CCAC-4BEA-B14F-4B617C41B063}" destId="{5BDB35F0-0597-4E9F-91D2-291B958AFF67}" srcOrd="0" destOrd="0" presId="urn:microsoft.com/office/officeart/2008/layout/VerticalCurvedList"/>
    <dgm:cxn modelId="{DD539682-BA78-4497-992B-107E91E47B9D}" type="presOf" srcId="{E5FFFD21-98ED-4123-B14F-0BF3491F74A1}" destId="{6DDA2AFA-BF32-4992-888E-A337883271E1}" srcOrd="0" destOrd="0" presId="urn:microsoft.com/office/officeart/2008/layout/VerticalCurvedList"/>
    <dgm:cxn modelId="{14B380A9-6E7E-4EC7-A71A-6B686ADF41C2}" type="presOf" srcId="{9465DCF0-7496-4D27-8C50-108FC9A3F267}" destId="{31DE6EA3-65B5-4FD7-BFC3-8A2BE16380AB}" srcOrd="0" destOrd="0" presId="urn:microsoft.com/office/officeart/2008/layout/VerticalCurvedList"/>
    <dgm:cxn modelId="{260013E8-E0F3-451E-BE71-913ED1894C71}" srcId="{9465DCF0-7496-4D27-8C50-108FC9A3F267}" destId="{8D763A0D-2794-49B0-A3AC-D17B6B04CFAB}" srcOrd="1" destOrd="0" parTransId="{6A43EBCD-DAC3-4291-83D6-3280ADAC75E3}" sibTransId="{09AA34A2-9821-4F16-9159-810A603B2F51}"/>
    <dgm:cxn modelId="{BA5A5C62-C340-4FB8-8C02-E277D2A43A5E}" srcId="{9465DCF0-7496-4D27-8C50-108FC9A3F267}" destId="{5D988033-CCAC-4BEA-B14F-4B617C41B063}" srcOrd="5" destOrd="0" parTransId="{22FDF5BA-EFDD-444E-9F14-BCD2F12F6C83}" sibTransId="{C1C4DE17-4306-406C-94B3-9C96985C1DBF}"/>
    <dgm:cxn modelId="{616ED8A0-F2BB-46EE-B777-12BAE14F83B3}" srcId="{9465DCF0-7496-4D27-8C50-108FC9A3F267}" destId="{8D2D2337-C279-4974-8F30-92594D7184A1}" srcOrd="3" destOrd="0" parTransId="{2D8F0768-F3E9-4216-B37F-1A3D4161789B}" sibTransId="{D97E2711-E5B0-47C9-813B-576322A9CC5E}"/>
    <dgm:cxn modelId="{B7C31EB6-10A2-48B5-BC2D-4645A5E51917}" type="presParOf" srcId="{31DE6EA3-65B5-4FD7-BFC3-8A2BE16380AB}" destId="{973AB922-76C7-4729-B1CA-C1FCEA7FACE1}" srcOrd="0" destOrd="0" presId="urn:microsoft.com/office/officeart/2008/layout/VerticalCurvedList"/>
    <dgm:cxn modelId="{C75C60A4-54FA-443B-94E7-C328F73BB2EF}" type="presParOf" srcId="{973AB922-76C7-4729-B1CA-C1FCEA7FACE1}" destId="{D78F2783-C2CC-4BC6-9AC1-81AC25EE3538}" srcOrd="0" destOrd="0" presId="urn:microsoft.com/office/officeart/2008/layout/VerticalCurvedList"/>
    <dgm:cxn modelId="{B4FB5183-7089-44F4-BC3A-E76F73850307}" type="presParOf" srcId="{D78F2783-C2CC-4BC6-9AC1-81AC25EE3538}" destId="{CF82D664-C5C6-4706-8EA6-41A5A42EFA29}" srcOrd="0" destOrd="0" presId="urn:microsoft.com/office/officeart/2008/layout/VerticalCurvedList"/>
    <dgm:cxn modelId="{4F603ABA-DB5D-4370-98C2-EC4C0B49BADE}" type="presParOf" srcId="{D78F2783-C2CC-4BC6-9AC1-81AC25EE3538}" destId="{6F66A88D-723A-4451-9AE2-A66920F2396C}" srcOrd="1" destOrd="0" presId="urn:microsoft.com/office/officeart/2008/layout/VerticalCurvedList"/>
    <dgm:cxn modelId="{43B731FC-A1C0-450B-B1A2-C20B7B025A84}" type="presParOf" srcId="{D78F2783-C2CC-4BC6-9AC1-81AC25EE3538}" destId="{2371D2BB-3056-4472-A3E2-924D75F3345C}" srcOrd="2" destOrd="0" presId="urn:microsoft.com/office/officeart/2008/layout/VerticalCurvedList"/>
    <dgm:cxn modelId="{7991C4C2-8905-441F-ABB1-729A14BEC2FF}" type="presParOf" srcId="{D78F2783-C2CC-4BC6-9AC1-81AC25EE3538}" destId="{681E457F-6D46-4659-92A9-66F5E399390B}" srcOrd="3" destOrd="0" presId="urn:microsoft.com/office/officeart/2008/layout/VerticalCurvedList"/>
    <dgm:cxn modelId="{6C91A7F9-3E35-470C-88A8-27B294508AE5}" type="presParOf" srcId="{973AB922-76C7-4729-B1CA-C1FCEA7FACE1}" destId="{8C5F754A-D48D-4C1C-9813-D4BC7CC5056D}" srcOrd="1" destOrd="0" presId="urn:microsoft.com/office/officeart/2008/layout/VerticalCurvedList"/>
    <dgm:cxn modelId="{BBC07032-74DF-423B-A7C2-E8ED7FB981C2}" type="presParOf" srcId="{973AB922-76C7-4729-B1CA-C1FCEA7FACE1}" destId="{6D12B102-0B8D-49A0-8A90-81AE48BE504F}" srcOrd="2" destOrd="0" presId="urn:microsoft.com/office/officeart/2008/layout/VerticalCurvedList"/>
    <dgm:cxn modelId="{5F248535-3162-4DA3-89C7-7D673EDAE635}" type="presParOf" srcId="{6D12B102-0B8D-49A0-8A90-81AE48BE504F}" destId="{9D80E4B0-E436-4993-9C4E-8C3700BCB193}" srcOrd="0" destOrd="0" presId="urn:microsoft.com/office/officeart/2008/layout/VerticalCurvedList"/>
    <dgm:cxn modelId="{97E21D5B-EF59-4777-BDC7-BAA39F990D63}" type="presParOf" srcId="{973AB922-76C7-4729-B1CA-C1FCEA7FACE1}" destId="{ADE277CB-3695-4D7D-9FFB-450B66C38D46}" srcOrd="3" destOrd="0" presId="urn:microsoft.com/office/officeart/2008/layout/VerticalCurvedList"/>
    <dgm:cxn modelId="{78A8AF9C-12CC-4091-94D4-CC656D57C6E4}" type="presParOf" srcId="{973AB922-76C7-4729-B1CA-C1FCEA7FACE1}" destId="{447A7C7D-531E-48BC-9301-5C7CA3B7E062}" srcOrd="4" destOrd="0" presId="urn:microsoft.com/office/officeart/2008/layout/VerticalCurvedList"/>
    <dgm:cxn modelId="{FFD3F65E-124E-4FD7-B964-AF39505094BB}" type="presParOf" srcId="{447A7C7D-531E-48BC-9301-5C7CA3B7E062}" destId="{55A1B0B9-3CE3-4BAD-B5F7-1C2E9F488B80}" srcOrd="0" destOrd="0" presId="urn:microsoft.com/office/officeart/2008/layout/VerticalCurvedList"/>
    <dgm:cxn modelId="{A117CC59-66E6-42EE-BAC5-E8A132F7E6DE}" type="presParOf" srcId="{973AB922-76C7-4729-B1CA-C1FCEA7FACE1}" destId="{B23DADFA-7713-4152-AD1C-3F1F38612F4C}" srcOrd="5" destOrd="0" presId="urn:microsoft.com/office/officeart/2008/layout/VerticalCurvedList"/>
    <dgm:cxn modelId="{21F3A7B0-8C3B-4AF3-8F3D-A044F78758D3}" type="presParOf" srcId="{973AB922-76C7-4729-B1CA-C1FCEA7FACE1}" destId="{EA816B50-7310-4239-8B7B-E41685C96E76}" srcOrd="6" destOrd="0" presId="urn:microsoft.com/office/officeart/2008/layout/VerticalCurvedList"/>
    <dgm:cxn modelId="{AE4AA5C3-5343-4DE2-AF57-F778EF9809A4}" type="presParOf" srcId="{EA816B50-7310-4239-8B7B-E41685C96E76}" destId="{AA7E9453-7683-49C8-914F-71094AD4CF59}" srcOrd="0" destOrd="0" presId="urn:microsoft.com/office/officeart/2008/layout/VerticalCurvedList"/>
    <dgm:cxn modelId="{D6CFA13F-6002-43C9-A323-F406E07FF7E1}" type="presParOf" srcId="{973AB922-76C7-4729-B1CA-C1FCEA7FACE1}" destId="{00A09261-2454-4BB0-92CD-C6E2FB2BE4AD}" srcOrd="7" destOrd="0" presId="urn:microsoft.com/office/officeart/2008/layout/VerticalCurvedList"/>
    <dgm:cxn modelId="{0478FC34-973E-461F-AD10-A89CD46452D0}" type="presParOf" srcId="{973AB922-76C7-4729-B1CA-C1FCEA7FACE1}" destId="{7F93DB46-54D4-45CD-85EA-A106244ACE40}" srcOrd="8" destOrd="0" presId="urn:microsoft.com/office/officeart/2008/layout/VerticalCurvedList"/>
    <dgm:cxn modelId="{53303300-99C6-45ED-A936-46D9FA35F035}" type="presParOf" srcId="{7F93DB46-54D4-45CD-85EA-A106244ACE40}" destId="{A1F92455-A223-48BD-8B94-BB99D9672534}" srcOrd="0" destOrd="0" presId="urn:microsoft.com/office/officeart/2008/layout/VerticalCurvedList"/>
    <dgm:cxn modelId="{1915538D-B10C-4C06-83B3-2E2CD130DAFB}" type="presParOf" srcId="{973AB922-76C7-4729-B1CA-C1FCEA7FACE1}" destId="{6DDA2AFA-BF32-4992-888E-A337883271E1}" srcOrd="9" destOrd="0" presId="urn:microsoft.com/office/officeart/2008/layout/VerticalCurvedList"/>
    <dgm:cxn modelId="{DA37F472-B2BE-4C7A-90BF-AD245570C958}" type="presParOf" srcId="{973AB922-76C7-4729-B1CA-C1FCEA7FACE1}" destId="{D79533D8-69E0-40A1-8786-68FFA42C66F6}" srcOrd="10" destOrd="0" presId="urn:microsoft.com/office/officeart/2008/layout/VerticalCurvedList"/>
    <dgm:cxn modelId="{039EC9D8-B228-44D7-B16F-C00284B00BC8}" type="presParOf" srcId="{D79533D8-69E0-40A1-8786-68FFA42C66F6}" destId="{9DDAF232-9411-4389-B638-7AE741836DC8}" srcOrd="0" destOrd="0" presId="urn:microsoft.com/office/officeart/2008/layout/VerticalCurvedList"/>
    <dgm:cxn modelId="{87CB6D7A-0685-4B49-83E2-D694890A8766}" type="presParOf" srcId="{973AB922-76C7-4729-B1CA-C1FCEA7FACE1}" destId="{5BDB35F0-0597-4E9F-91D2-291B958AFF67}" srcOrd="11" destOrd="0" presId="urn:microsoft.com/office/officeart/2008/layout/VerticalCurvedList"/>
    <dgm:cxn modelId="{F5CE40D1-2127-4400-9E92-7B2C2A495782}" type="presParOf" srcId="{973AB922-76C7-4729-B1CA-C1FCEA7FACE1}" destId="{8F9AA4FA-2950-4C4C-B467-8FA6D597C9AD}" srcOrd="12" destOrd="0" presId="urn:microsoft.com/office/officeart/2008/layout/VerticalCurvedList"/>
    <dgm:cxn modelId="{4005643E-CB77-41CE-9B3D-6D7A046EF3DF}" type="presParOf" srcId="{8F9AA4FA-2950-4C4C-B467-8FA6D597C9AD}" destId="{FEA83A75-C6E3-4838-AF98-1B297AA0AC4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65DCF0-7496-4D27-8C50-108FC9A3F267}" type="doc">
      <dgm:prSet loTypeId="urn:microsoft.com/office/officeart/2008/layout/VerticalCurvedList" loCatId="list" qsTypeId="urn:microsoft.com/office/officeart/2005/8/quickstyle/3d2" qsCatId="3D" csTypeId="urn:microsoft.com/office/officeart/2005/8/colors/colorful1" csCatId="colorful" phldr="1"/>
      <dgm:spPr/>
    </dgm:pt>
    <dgm:pt modelId="{1E020199-B64A-4FB0-98A3-1E2588620125}">
      <dgm:prSet phldrT="[Text]"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</a:rPr>
            <a:t>Draw the region from given </a:t>
          </a:r>
          <a:r>
            <a:rPr lang="en-US" sz="2500" dirty="0" smtClean="0">
              <a:solidFill>
                <a:srgbClr val="002060"/>
              </a:solidFill>
            </a:rPr>
            <a:t>data</a:t>
          </a:r>
          <a:r>
            <a:rPr lang="en-US" sz="2500" dirty="0" smtClean="0">
              <a:solidFill>
                <a:schemeClr val="bg1"/>
              </a:solidFill>
            </a:rPr>
            <a:t>	i.e.	from </a:t>
          </a:r>
          <a:r>
            <a:rPr lang="en-US" sz="2500" dirty="0" smtClean="0">
              <a:solidFill>
                <a:srgbClr val="002060"/>
              </a:solidFill>
            </a:rPr>
            <a:t>limits</a:t>
          </a:r>
          <a:r>
            <a:rPr lang="en-US" sz="2500" dirty="0" smtClean="0">
              <a:solidFill>
                <a:schemeClr val="bg1"/>
              </a:solidFill>
            </a:rPr>
            <a:t> of integrals.</a:t>
          </a:r>
          <a:endParaRPr lang="en-US" sz="2500" dirty="0">
            <a:solidFill>
              <a:schemeClr val="bg1"/>
            </a:solidFill>
          </a:endParaRPr>
        </a:p>
      </dgm:t>
    </dgm:pt>
    <dgm:pt modelId="{7B39FAAC-1B07-4B0B-BDE1-BA43481C0734}" type="parTrans" cxnId="{9419354A-80F3-45DE-9D28-AC1AE74E3C9B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0F9C475A-4C6D-44D7-9D7E-82118533903E}" type="sibTrans" cxnId="{9419354A-80F3-45DE-9D28-AC1AE74E3C9B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8D763A0D-2794-49B0-A3AC-D17B6B04CFAB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</a:rPr>
            <a:t>Draw the </a:t>
          </a:r>
          <a:r>
            <a:rPr lang="en-US" sz="2500" dirty="0" smtClean="0">
              <a:solidFill>
                <a:srgbClr val="002060"/>
              </a:solidFill>
            </a:rPr>
            <a:t>strip</a:t>
          </a:r>
          <a:r>
            <a:rPr lang="en-US" sz="2500" dirty="0" smtClean="0">
              <a:solidFill>
                <a:schemeClr val="bg1"/>
              </a:solidFill>
            </a:rPr>
            <a:t> as per given limit of integrals.</a:t>
          </a:r>
          <a:endParaRPr lang="en-US" sz="2500" dirty="0">
            <a:solidFill>
              <a:schemeClr val="bg1"/>
            </a:solidFill>
          </a:endParaRPr>
        </a:p>
      </dgm:t>
    </dgm:pt>
    <dgm:pt modelId="{6A43EBCD-DAC3-4291-83D6-3280ADAC75E3}" type="parTrans" cxnId="{260013E8-E0F3-451E-BE71-913ED1894C71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09AA34A2-9821-4F16-9159-810A603B2F51}" type="sibTrans" cxnId="{260013E8-E0F3-451E-BE71-913ED1894C71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34AE14F5-61FB-4D4D-A2DB-816C25A443E9}">
      <dgm:prSet custT="1"/>
      <dgm:spPr/>
      <dgm:t>
        <a:bodyPr/>
        <a:lstStyle/>
        <a:p>
          <a:r>
            <a:rPr lang="en-US" sz="2500" smtClean="0">
              <a:solidFill>
                <a:schemeClr val="bg1"/>
              </a:solidFill>
            </a:rPr>
            <a:t> Now </a:t>
          </a:r>
          <a:r>
            <a:rPr lang="en-US" sz="2500" dirty="0" smtClean="0">
              <a:solidFill>
                <a:schemeClr val="bg1"/>
              </a:solidFill>
            </a:rPr>
            <a:t>remove</a:t>
          </a:r>
          <a:r>
            <a:rPr lang="en-US" sz="2500" smtClean="0">
              <a:solidFill>
                <a:schemeClr val="bg1"/>
              </a:solidFill>
            </a:rPr>
            <a:t> the given </a:t>
          </a:r>
          <a:r>
            <a:rPr lang="en-US" sz="2500" dirty="0" smtClean="0">
              <a:solidFill>
                <a:schemeClr val="bg1"/>
              </a:solidFill>
            </a:rPr>
            <a:t>strip</a:t>
          </a:r>
          <a:r>
            <a:rPr lang="en-US" sz="2500" smtClean="0">
              <a:solidFill>
                <a:schemeClr val="bg1"/>
              </a:solidFill>
            </a:rPr>
            <a:t> and </a:t>
          </a:r>
          <a:r>
            <a:rPr lang="en-US" sz="2500" dirty="0" smtClean="0">
              <a:solidFill>
                <a:srgbClr val="002060"/>
              </a:solidFill>
            </a:rPr>
            <a:t>draw</a:t>
          </a:r>
          <a:r>
            <a:rPr lang="en-US" sz="2500" smtClean="0">
              <a:solidFill>
                <a:schemeClr val="bg1"/>
              </a:solidFill>
            </a:rPr>
            <a:t> the </a:t>
          </a:r>
          <a:r>
            <a:rPr lang="en-US" sz="2500" dirty="0" smtClean="0">
              <a:solidFill>
                <a:srgbClr val="002060"/>
              </a:solidFill>
            </a:rPr>
            <a:t>new</a:t>
          </a:r>
          <a:r>
            <a:rPr lang="en-US" sz="2500" smtClean="0">
              <a:solidFill>
                <a:schemeClr val="bg1"/>
              </a:solidFill>
            </a:rPr>
            <a:t> </a:t>
          </a:r>
          <a:r>
            <a:rPr lang="en-US" sz="2500" dirty="0" smtClean="0">
              <a:solidFill>
                <a:schemeClr val="bg1"/>
              </a:solidFill>
            </a:rPr>
            <a:t>strip</a:t>
          </a:r>
          <a:r>
            <a:rPr lang="en-US" sz="2500" smtClean="0">
              <a:solidFill>
                <a:schemeClr val="bg1"/>
              </a:solidFill>
            </a:rPr>
            <a:t> </a:t>
          </a:r>
          <a:r>
            <a:rPr lang="en-US" sz="2500" dirty="0" smtClean="0">
              <a:solidFill>
                <a:srgbClr val="002060"/>
              </a:solidFill>
            </a:rPr>
            <a:t>perpendicular</a:t>
          </a:r>
          <a:r>
            <a:rPr lang="en-US" sz="2500" smtClean="0">
              <a:solidFill>
                <a:schemeClr val="bg1"/>
              </a:solidFill>
            </a:rPr>
            <a:t> to </a:t>
          </a:r>
          <a:r>
            <a:rPr lang="en-US" sz="2500" dirty="0" smtClean="0">
              <a:solidFill>
                <a:srgbClr val="002060"/>
              </a:solidFill>
            </a:rPr>
            <a:t>old</a:t>
          </a:r>
          <a:r>
            <a:rPr lang="en-US" sz="2500" smtClean="0">
              <a:solidFill>
                <a:schemeClr val="bg1"/>
              </a:solidFill>
            </a:rPr>
            <a:t> strip.</a:t>
          </a:r>
          <a:endParaRPr lang="en-US" sz="2500" dirty="0">
            <a:solidFill>
              <a:schemeClr val="bg1"/>
            </a:solidFill>
          </a:endParaRPr>
        </a:p>
      </dgm:t>
    </dgm:pt>
    <dgm:pt modelId="{EB5271C3-520F-4424-A3A3-9445E865B4B7}" type="parTrans" cxnId="{79C40E24-46E1-4EC8-B03B-EED2DE53A889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C7084B07-B78A-4CC2-A94F-8B52813B6007}" type="sibTrans" cxnId="{79C40E24-46E1-4EC8-B03B-EED2DE53A889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8D2D2337-C279-4974-8F30-92594D7184A1}">
      <dgm:prSet custT="1"/>
      <dgm:spPr/>
      <dgm:t>
        <a:bodyPr/>
        <a:lstStyle/>
        <a:p>
          <a:r>
            <a:rPr lang="en-US" sz="2500" smtClean="0">
              <a:solidFill>
                <a:schemeClr val="bg1"/>
              </a:solidFill>
            </a:rPr>
            <a:t>Find the </a:t>
          </a:r>
          <a:r>
            <a:rPr lang="en-US" sz="2500" dirty="0" smtClean="0">
              <a:solidFill>
                <a:srgbClr val="002060"/>
              </a:solidFill>
            </a:rPr>
            <a:t>limit</a:t>
          </a:r>
          <a:r>
            <a:rPr lang="en-US" sz="2500" smtClean="0">
              <a:solidFill>
                <a:schemeClr val="bg1"/>
              </a:solidFill>
            </a:rPr>
            <a:t> of both integrals from </a:t>
          </a:r>
          <a:r>
            <a:rPr lang="en-US" sz="2500" dirty="0" smtClean="0">
              <a:solidFill>
                <a:srgbClr val="002060"/>
              </a:solidFill>
            </a:rPr>
            <a:t>new</a:t>
          </a:r>
          <a:r>
            <a:rPr lang="en-US" sz="2500" smtClean="0">
              <a:solidFill>
                <a:schemeClr val="bg1"/>
              </a:solidFill>
            </a:rPr>
            <a:t> </a:t>
          </a:r>
          <a:r>
            <a:rPr lang="en-US" sz="2500" dirty="0" smtClean="0">
              <a:solidFill>
                <a:srgbClr val="002060"/>
              </a:solidFill>
            </a:rPr>
            <a:t>strip</a:t>
          </a:r>
          <a:r>
            <a:rPr lang="en-US" sz="2500" smtClean="0">
              <a:solidFill>
                <a:schemeClr val="bg1"/>
              </a:solidFill>
            </a:rPr>
            <a:t> &amp; </a:t>
          </a:r>
          <a:r>
            <a:rPr lang="en-US" sz="2500" dirty="0" smtClean="0">
              <a:solidFill>
                <a:srgbClr val="002060"/>
              </a:solidFill>
            </a:rPr>
            <a:t>region</a:t>
          </a:r>
          <a:r>
            <a:rPr lang="en-US" sz="2500" smtClean="0">
              <a:solidFill>
                <a:schemeClr val="bg1"/>
              </a:solidFill>
            </a:rPr>
            <a:t>.</a:t>
          </a:r>
          <a:endParaRPr lang="en-US" sz="2500" dirty="0">
            <a:solidFill>
              <a:schemeClr val="bg1"/>
            </a:solidFill>
          </a:endParaRPr>
        </a:p>
      </dgm:t>
    </dgm:pt>
    <dgm:pt modelId="{2D8F0768-F3E9-4216-B37F-1A3D4161789B}" type="parTrans" cxnId="{616ED8A0-F2BB-46EE-B777-12BAE14F83B3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D97E2711-E5B0-47C9-813B-576322A9CC5E}" type="sibTrans" cxnId="{616ED8A0-F2BB-46EE-B777-12BAE14F83B3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E5FFFD21-98ED-4123-B14F-0BF3491F74A1}">
      <dgm:prSet custT="1"/>
      <dgm:spPr/>
      <dgm:t>
        <a:bodyPr/>
        <a:lstStyle/>
        <a:p>
          <a:r>
            <a:rPr lang="en-US" sz="2500" dirty="0" smtClean="0">
              <a:solidFill>
                <a:schemeClr val="bg1"/>
              </a:solidFill>
            </a:rPr>
            <a:t>Calculate the example as the example of </a:t>
          </a:r>
          <a:r>
            <a:rPr lang="en-US" sz="2500" dirty="0" smtClean="0">
              <a:solidFill>
                <a:srgbClr val="002060"/>
              </a:solidFill>
            </a:rPr>
            <a:t>double</a:t>
          </a:r>
          <a:r>
            <a:rPr lang="en-US" sz="2500" dirty="0" smtClean="0">
              <a:solidFill>
                <a:schemeClr val="bg1"/>
              </a:solidFill>
            </a:rPr>
            <a:t> </a:t>
          </a:r>
          <a:r>
            <a:rPr lang="en-US" sz="2500" dirty="0" smtClean="0">
              <a:solidFill>
                <a:srgbClr val="002060"/>
              </a:solidFill>
            </a:rPr>
            <a:t>integrals</a:t>
          </a:r>
          <a:r>
            <a:rPr lang="en-US" sz="2500" dirty="0" smtClean="0">
              <a:solidFill>
                <a:schemeClr val="bg1"/>
              </a:solidFill>
            </a:rPr>
            <a:t>.</a:t>
          </a:r>
          <a:endParaRPr lang="en-US" sz="2500" dirty="0">
            <a:solidFill>
              <a:schemeClr val="bg1"/>
            </a:solidFill>
          </a:endParaRPr>
        </a:p>
      </dgm:t>
    </dgm:pt>
    <dgm:pt modelId="{E7854D5F-938E-4760-9EEA-97B237155C41}" type="parTrans" cxnId="{F582CB21-BC54-42B3-83DE-046B4018CE40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406FB536-46BE-49BE-A337-2DD554DADB08}" type="sibTrans" cxnId="{F582CB21-BC54-42B3-83DE-046B4018CE40}">
      <dgm:prSet/>
      <dgm:spPr/>
      <dgm:t>
        <a:bodyPr/>
        <a:lstStyle/>
        <a:p>
          <a:endParaRPr lang="en-US" sz="2500">
            <a:solidFill>
              <a:schemeClr val="bg1"/>
            </a:solidFill>
          </a:endParaRPr>
        </a:p>
      </dgm:t>
    </dgm:pt>
    <dgm:pt modelId="{31DE6EA3-65B5-4FD7-BFC3-8A2BE16380AB}" type="pres">
      <dgm:prSet presAssocID="{9465DCF0-7496-4D27-8C50-108FC9A3F267}" presName="Name0" presStyleCnt="0">
        <dgm:presLayoutVars>
          <dgm:chMax val="7"/>
          <dgm:chPref val="7"/>
          <dgm:dir/>
        </dgm:presLayoutVars>
      </dgm:prSet>
      <dgm:spPr/>
    </dgm:pt>
    <dgm:pt modelId="{973AB922-76C7-4729-B1CA-C1FCEA7FACE1}" type="pres">
      <dgm:prSet presAssocID="{9465DCF0-7496-4D27-8C50-108FC9A3F267}" presName="Name1" presStyleCnt="0"/>
      <dgm:spPr/>
    </dgm:pt>
    <dgm:pt modelId="{D78F2783-C2CC-4BC6-9AC1-81AC25EE3538}" type="pres">
      <dgm:prSet presAssocID="{9465DCF0-7496-4D27-8C50-108FC9A3F267}" presName="cycle" presStyleCnt="0"/>
      <dgm:spPr/>
    </dgm:pt>
    <dgm:pt modelId="{CF82D664-C5C6-4706-8EA6-41A5A42EFA29}" type="pres">
      <dgm:prSet presAssocID="{9465DCF0-7496-4D27-8C50-108FC9A3F267}" presName="srcNode" presStyleLbl="node1" presStyleIdx="0" presStyleCnt="5"/>
      <dgm:spPr/>
    </dgm:pt>
    <dgm:pt modelId="{6F66A88D-723A-4451-9AE2-A66920F2396C}" type="pres">
      <dgm:prSet presAssocID="{9465DCF0-7496-4D27-8C50-108FC9A3F267}" presName="conn" presStyleLbl="parChTrans1D2" presStyleIdx="0" presStyleCnt="1"/>
      <dgm:spPr/>
      <dgm:t>
        <a:bodyPr/>
        <a:lstStyle/>
        <a:p>
          <a:endParaRPr lang="en-US"/>
        </a:p>
      </dgm:t>
    </dgm:pt>
    <dgm:pt modelId="{2371D2BB-3056-4472-A3E2-924D75F3345C}" type="pres">
      <dgm:prSet presAssocID="{9465DCF0-7496-4D27-8C50-108FC9A3F267}" presName="extraNode" presStyleLbl="node1" presStyleIdx="0" presStyleCnt="5"/>
      <dgm:spPr/>
    </dgm:pt>
    <dgm:pt modelId="{681E457F-6D46-4659-92A9-66F5E399390B}" type="pres">
      <dgm:prSet presAssocID="{9465DCF0-7496-4D27-8C50-108FC9A3F267}" presName="dstNode" presStyleLbl="node1" presStyleIdx="0" presStyleCnt="5"/>
      <dgm:spPr/>
    </dgm:pt>
    <dgm:pt modelId="{8C5F754A-D48D-4C1C-9813-D4BC7CC5056D}" type="pres">
      <dgm:prSet presAssocID="{1E020199-B64A-4FB0-98A3-1E2588620125}" presName="text_1" presStyleLbl="node1" presStyleIdx="0" presStyleCnt="5">
        <dgm:presLayoutVars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en-US"/>
        </a:p>
      </dgm:t>
    </dgm:pt>
    <dgm:pt modelId="{6D12B102-0B8D-49A0-8A90-81AE48BE504F}" type="pres">
      <dgm:prSet presAssocID="{1E020199-B64A-4FB0-98A3-1E2588620125}" presName="accent_1" presStyleCnt="0"/>
      <dgm:spPr/>
    </dgm:pt>
    <dgm:pt modelId="{9D80E4B0-E436-4993-9C4E-8C3700BCB193}" type="pres">
      <dgm:prSet presAssocID="{1E020199-B64A-4FB0-98A3-1E2588620125}" presName="accentRepeatNode" presStyleLbl="solidFgAcc1" presStyleIdx="0" presStyleCnt="5"/>
      <dgm:spPr>
        <a:prstGeom prst="cloudCallout">
          <a:avLst/>
        </a:prstGeom>
      </dgm:spPr>
      <dgm:t>
        <a:bodyPr/>
        <a:lstStyle/>
        <a:p>
          <a:endParaRPr lang="en-US"/>
        </a:p>
      </dgm:t>
    </dgm:pt>
    <dgm:pt modelId="{ADE277CB-3695-4D7D-9FFB-450B66C38D46}" type="pres">
      <dgm:prSet presAssocID="{8D763A0D-2794-49B0-A3AC-D17B6B04CFA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7A7C7D-531E-48BC-9301-5C7CA3B7E062}" type="pres">
      <dgm:prSet presAssocID="{8D763A0D-2794-49B0-A3AC-D17B6B04CFAB}" presName="accent_2" presStyleCnt="0"/>
      <dgm:spPr/>
    </dgm:pt>
    <dgm:pt modelId="{55A1B0B9-3CE3-4BAD-B5F7-1C2E9F488B80}" type="pres">
      <dgm:prSet presAssocID="{8D763A0D-2794-49B0-A3AC-D17B6B04CFAB}" presName="accentRepeatNode" presStyleLbl="solidFgAcc1" presStyleIdx="1" presStyleCnt="5"/>
      <dgm:spPr>
        <a:prstGeom prst="cloudCallout">
          <a:avLst/>
        </a:prstGeom>
      </dgm:spPr>
    </dgm:pt>
    <dgm:pt modelId="{B23DADFA-7713-4152-AD1C-3F1F38612F4C}" type="pres">
      <dgm:prSet presAssocID="{34AE14F5-61FB-4D4D-A2DB-816C25A443E9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816B50-7310-4239-8B7B-E41685C96E76}" type="pres">
      <dgm:prSet presAssocID="{34AE14F5-61FB-4D4D-A2DB-816C25A443E9}" presName="accent_3" presStyleCnt="0"/>
      <dgm:spPr/>
    </dgm:pt>
    <dgm:pt modelId="{AA7E9453-7683-49C8-914F-71094AD4CF59}" type="pres">
      <dgm:prSet presAssocID="{34AE14F5-61FB-4D4D-A2DB-816C25A443E9}" presName="accentRepeatNode" presStyleLbl="solidFgAcc1" presStyleIdx="2" presStyleCnt="5"/>
      <dgm:spPr>
        <a:prstGeom prst="cloudCallout">
          <a:avLst/>
        </a:prstGeom>
      </dgm:spPr>
    </dgm:pt>
    <dgm:pt modelId="{00A09261-2454-4BB0-92CD-C6E2FB2BE4AD}" type="pres">
      <dgm:prSet presAssocID="{8D2D2337-C279-4974-8F30-92594D7184A1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3DB46-54D4-45CD-85EA-A106244ACE40}" type="pres">
      <dgm:prSet presAssocID="{8D2D2337-C279-4974-8F30-92594D7184A1}" presName="accent_4" presStyleCnt="0"/>
      <dgm:spPr/>
    </dgm:pt>
    <dgm:pt modelId="{A1F92455-A223-48BD-8B94-BB99D9672534}" type="pres">
      <dgm:prSet presAssocID="{8D2D2337-C279-4974-8F30-92594D7184A1}" presName="accentRepeatNode" presStyleLbl="solidFgAcc1" presStyleIdx="3" presStyleCnt="5"/>
      <dgm:spPr>
        <a:prstGeom prst="cloudCallout">
          <a:avLst/>
        </a:prstGeom>
      </dgm:spPr>
    </dgm:pt>
    <dgm:pt modelId="{6DDA2AFA-BF32-4992-888E-A337883271E1}" type="pres">
      <dgm:prSet presAssocID="{E5FFFD21-98ED-4123-B14F-0BF3491F74A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9533D8-69E0-40A1-8786-68FFA42C66F6}" type="pres">
      <dgm:prSet presAssocID="{E5FFFD21-98ED-4123-B14F-0BF3491F74A1}" presName="accent_5" presStyleCnt="0"/>
      <dgm:spPr/>
    </dgm:pt>
    <dgm:pt modelId="{9DDAF232-9411-4389-B638-7AE741836DC8}" type="pres">
      <dgm:prSet presAssocID="{E5FFFD21-98ED-4123-B14F-0BF3491F74A1}" presName="accentRepeatNode" presStyleLbl="solidFgAcc1" presStyleIdx="4" presStyleCnt="5"/>
      <dgm:spPr>
        <a:prstGeom prst="cloudCallout">
          <a:avLst/>
        </a:prstGeom>
      </dgm:spPr>
    </dgm:pt>
  </dgm:ptLst>
  <dgm:cxnLst>
    <dgm:cxn modelId="{9419354A-80F3-45DE-9D28-AC1AE74E3C9B}" srcId="{9465DCF0-7496-4D27-8C50-108FC9A3F267}" destId="{1E020199-B64A-4FB0-98A3-1E2588620125}" srcOrd="0" destOrd="0" parTransId="{7B39FAAC-1B07-4B0B-BDE1-BA43481C0734}" sibTransId="{0F9C475A-4C6D-44D7-9D7E-82118533903E}"/>
    <dgm:cxn modelId="{B17E0B58-14FF-4ED0-AC03-A92E9D5A3519}" type="presOf" srcId="{34AE14F5-61FB-4D4D-A2DB-816C25A443E9}" destId="{B23DADFA-7713-4152-AD1C-3F1F38612F4C}" srcOrd="0" destOrd="0" presId="urn:microsoft.com/office/officeart/2008/layout/VerticalCurvedList"/>
    <dgm:cxn modelId="{846CDDE0-525F-4344-AE16-B869C4110D6E}" type="presOf" srcId="{0F9C475A-4C6D-44D7-9D7E-82118533903E}" destId="{6F66A88D-723A-4451-9AE2-A66920F2396C}" srcOrd="0" destOrd="0" presId="urn:microsoft.com/office/officeart/2008/layout/VerticalCurvedList"/>
    <dgm:cxn modelId="{260013E8-E0F3-451E-BE71-913ED1894C71}" srcId="{9465DCF0-7496-4D27-8C50-108FC9A3F267}" destId="{8D763A0D-2794-49B0-A3AC-D17B6B04CFAB}" srcOrd="1" destOrd="0" parTransId="{6A43EBCD-DAC3-4291-83D6-3280ADAC75E3}" sibTransId="{09AA34A2-9821-4F16-9159-810A603B2F51}"/>
    <dgm:cxn modelId="{8DD6D6CE-856B-450C-90BF-343F2D402060}" type="presOf" srcId="{8D2D2337-C279-4974-8F30-92594D7184A1}" destId="{00A09261-2454-4BB0-92CD-C6E2FB2BE4AD}" srcOrd="0" destOrd="0" presId="urn:microsoft.com/office/officeart/2008/layout/VerticalCurvedList"/>
    <dgm:cxn modelId="{6238A35D-CA10-47A8-BE7C-0EE8224E4597}" type="presOf" srcId="{8D763A0D-2794-49B0-A3AC-D17B6B04CFAB}" destId="{ADE277CB-3695-4D7D-9FFB-450B66C38D46}" srcOrd="0" destOrd="0" presId="urn:microsoft.com/office/officeart/2008/layout/VerticalCurvedList"/>
    <dgm:cxn modelId="{BFD65563-381E-4F2F-9117-9A1C625EE58D}" type="presOf" srcId="{9465DCF0-7496-4D27-8C50-108FC9A3F267}" destId="{31DE6EA3-65B5-4FD7-BFC3-8A2BE16380AB}" srcOrd="0" destOrd="0" presId="urn:microsoft.com/office/officeart/2008/layout/VerticalCurvedList"/>
    <dgm:cxn modelId="{D698ADC0-6CDC-475F-8706-043ADDB84A1B}" type="presOf" srcId="{1E020199-B64A-4FB0-98A3-1E2588620125}" destId="{8C5F754A-D48D-4C1C-9813-D4BC7CC5056D}" srcOrd="0" destOrd="0" presId="urn:microsoft.com/office/officeart/2008/layout/VerticalCurvedList"/>
    <dgm:cxn modelId="{3093CF9C-564A-4CF2-8D26-EE811419DA1F}" type="presOf" srcId="{E5FFFD21-98ED-4123-B14F-0BF3491F74A1}" destId="{6DDA2AFA-BF32-4992-888E-A337883271E1}" srcOrd="0" destOrd="0" presId="urn:microsoft.com/office/officeart/2008/layout/VerticalCurvedList"/>
    <dgm:cxn modelId="{F582CB21-BC54-42B3-83DE-046B4018CE40}" srcId="{9465DCF0-7496-4D27-8C50-108FC9A3F267}" destId="{E5FFFD21-98ED-4123-B14F-0BF3491F74A1}" srcOrd="4" destOrd="0" parTransId="{E7854D5F-938E-4760-9EEA-97B237155C41}" sibTransId="{406FB536-46BE-49BE-A337-2DD554DADB08}"/>
    <dgm:cxn modelId="{616ED8A0-F2BB-46EE-B777-12BAE14F83B3}" srcId="{9465DCF0-7496-4D27-8C50-108FC9A3F267}" destId="{8D2D2337-C279-4974-8F30-92594D7184A1}" srcOrd="3" destOrd="0" parTransId="{2D8F0768-F3E9-4216-B37F-1A3D4161789B}" sibTransId="{D97E2711-E5B0-47C9-813B-576322A9CC5E}"/>
    <dgm:cxn modelId="{79C40E24-46E1-4EC8-B03B-EED2DE53A889}" srcId="{9465DCF0-7496-4D27-8C50-108FC9A3F267}" destId="{34AE14F5-61FB-4D4D-A2DB-816C25A443E9}" srcOrd="2" destOrd="0" parTransId="{EB5271C3-520F-4424-A3A3-9445E865B4B7}" sibTransId="{C7084B07-B78A-4CC2-A94F-8B52813B6007}"/>
    <dgm:cxn modelId="{8CB460BD-5434-4B51-96D3-97150F0816D5}" type="presParOf" srcId="{31DE6EA3-65B5-4FD7-BFC3-8A2BE16380AB}" destId="{973AB922-76C7-4729-B1CA-C1FCEA7FACE1}" srcOrd="0" destOrd="0" presId="urn:microsoft.com/office/officeart/2008/layout/VerticalCurvedList"/>
    <dgm:cxn modelId="{436F353B-C47D-465E-80AD-3B22E5DB74BD}" type="presParOf" srcId="{973AB922-76C7-4729-B1CA-C1FCEA7FACE1}" destId="{D78F2783-C2CC-4BC6-9AC1-81AC25EE3538}" srcOrd="0" destOrd="0" presId="urn:microsoft.com/office/officeart/2008/layout/VerticalCurvedList"/>
    <dgm:cxn modelId="{7CD527AE-CD8D-4C6D-829E-409BF923048E}" type="presParOf" srcId="{D78F2783-C2CC-4BC6-9AC1-81AC25EE3538}" destId="{CF82D664-C5C6-4706-8EA6-41A5A42EFA29}" srcOrd="0" destOrd="0" presId="urn:microsoft.com/office/officeart/2008/layout/VerticalCurvedList"/>
    <dgm:cxn modelId="{B9C1909D-8DB2-452B-8593-290AD0FE71DB}" type="presParOf" srcId="{D78F2783-C2CC-4BC6-9AC1-81AC25EE3538}" destId="{6F66A88D-723A-4451-9AE2-A66920F2396C}" srcOrd="1" destOrd="0" presId="urn:microsoft.com/office/officeart/2008/layout/VerticalCurvedList"/>
    <dgm:cxn modelId="{604EA281-D625-483C-9320-4B6A40234B73}" type="presParOf" srcId="{D78F2783-C2CC-4BC6-9AC1-81AC25EE3538}" destId="{2371D2BB-3056-4472-A3E2-924D75F3345C}" srcOrd="2" destOrd="0" presId="urn:microsoft.com/office/officeart/2008/layout/VerticalCurvedList"/>
    <dgm:cxn modelId="{15FD98C4-BCC3-4024-9BF1-30FFE4837FD4}" type="presParOf" srcId="{D78F2783-C2CC-4BC6-9AC1-81AC25EE3538}" destId="{681E457F-6D46-4659-92A9-66F5E399390B}" srcOrd="3" destOrd="0" presId="urn:microsoft.com/office/officeart/2008/layout/VerticalCurvedList"/>
    <dgm:cxn modelId="{43BA5DC7-5DC9-4E6B-87A6-3993DB9D6357}" type="presParOf" srcId="{973AB922-76C7-4729-B1CA-C1FCEA7FACE1}" destId="{8C5F754A-D48D-4C1C-9813-D4BC7CC5056D}" srcOrd="1" destOrd="0" presId="urn:microsoft.com/office/officeart/2008/layout/VerticalCurvedList"/>
    <dgm:cxn modelId="{A99303A1-A02D-4B4C-97A7-CC1C2C8047A8}" type="presParOf" srcId="{973AB922-76C7-4729-B1CA-C1FCEA7FACE1}" destId="{6D12B102-0B8D-49A0-8A90-81AE48BE504F}" srcOrd="2" destOrd="0" presId="urn:microsoft.com/office/officeart/2008/layout/VerticalCurvedList"/>
    <dgm:cxn modelId="{1E24EE38-CC0D-4F25-8CD0-1132B12CA764}" type="presParOf" srcId="{6D12B102-0B8D-49A0-8A90-81AE48BE504F}" destId="{9D80E4B0-E436-4993-9C4E-8C3700BCB193}" srcOrd="0" destOrd="0" presId="urn:microsoft.com/office/officeart/2008/layout/VerticalCurvedList"/>
    <dgm:cxn modelId="{5D18ABED-B5E0-4C3D-8030-DD3448879F6A}" type="presParOf" srcId="{973AB922-76C7-4729-B1CA-C1FCEA7FACE1}" destId="{ADE277CB-3695-4D7D-9FFB-450B66C38D46}" srcOrd="3" destOrd="0" presId="urn:microsoft.com/office/officeart/2008/layout/VerticalCurvedList"/>
    <dgm:cxn modelId="{8F809C87-DC6D-46E9-B6A4-EA7F62E7549B}" type="presParOf" srcId="{973AB922-76C7-4729-B1CA-C1FCEA7FACE1}" destId="{447A7C7D-531E-48BC-9301-5C7CA3B7E062}" srcOrd="4" destOrd="0" presId="urn:microsoft.com/office/officeart/2008/layout/VerticalCurvedList"/>
    <dgm:cxn modelId="{0C8B4FB1-A108-4B70-834D-72DA2CB750C3}" type="presParOf" srcId="{447A7C7D-531E-48BC-9301-5C7CA3B7E062}" destId="{55A1B0B9-3CE3-4BAD-B5F7-1C2E9F488B80}" srcOrd="0" destOrd="0" presId="urn:microsoft.com/office/officeart/2008/layout/VerticalCurvedList"/>
    <dgm:cxn modelId="{57C4C2CC-5556-418E-AAE8-3A393C6CB4E6}" type="presParOf" srcId="{973AB922-76C7-4729-B1CA-C1FCEA7FACE1}" destId="{B23DADFA-7713-4152-AD1C-3F1F38612F4C}" srcOrd="5" destOrd="0" presId="urn:microsoft.com/office/officeart/2008/layout/VerticalCurvedList"/>
    <dgm:cxn modelId="{B2D5CDE2-8582-4DD3-A8EB-9901B3F20014}" type="presParOf" srcId="{973AB922-76C7-4729-B1CA-C1FCEA7FACE1}" destId="{EA816B50-7310-4239-8B7B-E41685C96E76}" srcOrd="6" destOrd="0" presId="urn:microsoft.com/office/officeart/2008/layout/VerticalCurvedList"/>
    <dgm:cxn modelId="{AE2838BE-1E42-4A72-B489-6257546747F9}" type="presParOf" srcId="{EA816B50-7310-4239-8B7B-E41685C96E76}" destId="{AA7E9453-7683-49C8-914F-71094AD4CF59}" srcOrd="0" destOrd="0" presId="urn:microsoft.com/office/officeart/2008/layout/VerticalCurvedList"/>
    <dgm:cxn modelId="{6534C8C0-3899-4BEE-8172-5C455A828E9A}" type="presParOf" srcId="{973AB922-76C7-4729-B1CA-C1FCEA7FACE1}" destId="{00A09261-2454-4BB0-92CD-C6E2FB2BE4AD}" srcOrd="7" destOrd="0" presId="urn:microsoft.com/office/officeart/2008/layout/VerticalCurvedList"/>
    <dgm:cxn modelId="{CA21E594-4531-4966-BC44-12A996539317}" type="presParOf" srcId="{973AB922-76C7-4729-B1CA-C1FCEA7FACE1}" destId="{7F93DB46-54D4-45CD-85EA-A106244ACE40}" srcOrd="8" destOrd="0" presId="urn:microsoft.com/office/officeart/2008/layout/VerticalCurvedList"/>
    <dgm:cxn modelId="{B59C5C0B-8F31-492D-8A4A-D39DD7B5FC0C}" type="presParOf" srcId="{7F93DB46-54D4-45CD-85EA-A106244ACE40}" destId="{A1F92455-A223-48BD-8B94-BB99D9672534}" srcOrd="0" destOrd="0" presId="urn:microsoft.com/office/officeart/2008/layout/VerticalCurvedList"/>
    <dgm:cxn modelId="{D8663529-B940-426F-AD69-0D055DF8A3EE}" type="presParOf" srcId="{973AB922-76C7-4729-B1CA-C1FCEA7FACE1}" destId="{6DDA2AFA-BF32-4992-888E-A337883271E1}" srcOrd="9" destOrd="0" presId="urn:microsoft.com/office/officeart/2008/layout/VerticalCurvedList"/>
    <dgm:cxn modelId="{E465B1C9-BDA1-4757-88CF-2997F4D2B3AA}" type="presParOf" srcId="{973AB922-76C7-4729-B1CA-C1FCEA7FACE1}" destId="{D79533D8-69E0-40A1-8786-68FFA42C66F6}" srcOrd="10" destOrd="0" presId="urn:microsoft.com/office/officeart/2008/layout/VerticalCurvedList"/>
    <dgm:cxn modelId="{4BF6B1B3-C422-45E4-A147-80534C23040D}" type="presParOf" srcId="{D79533D8-69E0-40A1-8786-68FFA42C66F6}" destId="{9DDAF232-9411-4389-B638-7AE741836DC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6A88D-723A-4451-9AE2-A66920F2396C}">
      <dsp:nvSpPr>
        <dsp:cNvPr id="0" name=""/>
        <dsp:cNvSpPr/>
      </dsp:nvSpPr>
      <dsp:spPr>
        <a:xfrm>
          <a:off x="-5431949" y="-831747"/>
          <a:ext cx="6467841" cy="6467841"/>
        </a:xfrm>
        <a:prstGeom prst="blockArc">
          <a:avLst>
            <a:gd name="adj1" fmla="val 18900000"/>
            <a:gd name="adj2" fmla="val 2700000"/>
            <a:gd name="adj3" fmla="val 334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5F754A-D48D-4C1C-9813-D4BC7CC5056D}">
      <dsp:nvSpPr>
        <dsp:cNvPr id="0" name=""/>
        <dsp:cNvSpPr/>
      </dsp:nvSpPr>
      <dsp:spPr>
        <a:xfrm>
          <a:off x="386170" y="252996"/>
          <a:ext cx="8856930" cy="505801"/>
        </a:xfrm>
        <a:prstGeom prst="round2Diag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1480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chemeClr val="bg1"/>
              </a:solidFill>
            </a:rPr>
            <a:t> Draw all the </a:t>
          </a:r>
          <a:r>
            <a:rPr lang="en-US" sz="2500" kern="1200" smtClean="0">
              <a:solidFill>
                <a:srgbClr val="002060"/>
              </a:solidFill>
            </a:rPr>
            <a:t>curves</a:t>
          </a:r>
          <a:r>
            <a:rPr lang="en-US" sz="2500" kern="1200" smtClean="0">
              <a:solidFill>
                <a:schemeClr val="bg1"/>
              </a:solidFill>
            </a:rPr>
            <a:t> and </a:t>
          </a:r>
          <a:r>
            <a:rPr lang="en-US" sz="2500" kern="1200" smtClean="0">
              <a:solidFill>
                <a:srgbClr val="002060"/>
              </a:solidFill>
            </a:rPr>
            <a:t>identify</a:t>
          </a:r>
          <a:r>
            <a:rPr lang="en-US" sz="2500" kern="1200" smtClean="0">
              <a:solidFill>
                <a:schemeClr val="bg1"/>
              </a:solidFill>
            </a:rPr>
            <a:t> required region.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410861" y="277687"/>
        <a:ext cx="8807548" cy="456419"/>
      </dsp:txXfrm>
    </dsp:sp>
    <dsp:sp modelId="{9D80E4B0-E436-4993-9C4E-8C3700BCB193}">
      <dsp:nvSpPr>
        <dsp:cNvPr id="0" name=""/>
        <dsp:cNvSpPr/>
      </dsp:nvSpPr>
      <dsp:spPr>
        <a:xfrm>
          <a:off x="70044" y="189771"/>
          <a:ext cx="632251" cy="632251"/>
        </a:xfrm>
        <a:prstGeom prst="cloud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E277CB-3695-4D7D-9FFB-450B66C38D46}">
      <dsp:nvSpPr>
        <dsp:cNvPr id="0" name=""/>
        <dsp:cNvSpPr/>
      </dsp:nvSpPr>
      <dsp:spPr>
        <a:xfrm>
          <a:off x="802226" y="1011603"/>
          <a:ext cx="8440873" cy="5058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1480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chemeClr val="bg1"/>
              </a:solidFill>
            </a:rPr>
            <a:t>Take the </a:t>
          </a:r>
          <a:r>
            <a:rPr lang="en-US" sz="2500" kern="1200" smtClean="0">
              <a:solidFill>
                <a:srgbClr val="002060"/>
              </a:solidFill>
            </a:rPr>
            <a:t>strip</a:t>
          </a:r>
          <a:r>
            <a:rPr lang="en-US" sz="2500" kern="1200" smtClean="0">
              <a:solidFill>
                <a:schemeClr val="bg1"/>
              </a:solidFill>
            </a:rPr>
            <a:t> from origin within the region.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802226" y="1011603"/>
        <a:ext cx="8440873" cy="505801"/>
      </dsp:txXfrm>
    </dsp:sp>
    <dsp:sp modelId="{55A1B0B9-3CE3-4BAD-B5F7-1C2E9F488B80}">
      <dsp:nvSpPr>
        <dsp:cNvPr id="0" name=""/>
        <dsp:cNvSpPr/>
      </dsp:nvSpPr>
      <dsp:spPr>
        <a:xfrm>
          <a:off x="486100" y="948377"/>
          <a:ext cx="632251" cy="632251"/>
        </a:xfrm>
        <a:prstGeom prst="cloud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23DADFA-7713-4152-AD1C-3F1F38612F4C}">
      <dsp:nvSpPr>
        <dsp:cNvPr id="0" name=""/>
        <dsp:cNvSpPr/>
      </dsp:nvSpPr>
      <dsp:spPr>
        <a:xfrm>
          <a:off x="992478" y="1770209"/>
          <a:ext cx="8250621" cy="5058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1480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chemeClr val="bg1"/>
              </a:solidFill>
            </a:rPr>
            <a:t> If required then </a:t>
          </a:r>
          <a:r>
            <a:rPr lang="en-US" sz="2500" kern="1200" smtClean="0">
              <a:solidFill>
                <a:srgbClr val="002060"/>
              </a:solidFill>
            </a:rPr>
            <a:t>divide</a:t>
          </a:r>
          <a:r>
            <a:rPr lang="en-US" sz="2500" kern="1200" smtClean="0">
              <a:solidFill>
                <a:schemeClr val="bg1"/>
              </a:solidFill>
            </a:rPr>
            <a:t> the region into two parts.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992478" y="1770209"/>
        <a:ext cx="8250621" cy="505801"/>
      </dsp:txXfrm>
    </dsp:sp>
    <dsp:sp modelId="{AA7E9453-7683-49C8-914F-71094AD4CF59}">
      <dsp:nvSpPr>
        <dsp:cNvPr id="0" name=""/>
        <dsp:cNvSpPr/>
      </dsp:nvSpPr>
      <dsp:spPr>
        <a:xfrm>
          <a:off x="676352" y="1706984"/>
          <a:ext cx="632251" cy="632251"/>
        </a:xfrm>
        <a:prstGeom prst="cloud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0A09261-2454-4BB0-92CD-C6E2FB2BE4AD}">
      <dsp:nvSpPr>
        <dsp:cNvPr id="0" name=""/>
        <dsp:cNvSpPr/>
      </dsp:nvSpPr>
      <dsp:spPr>
        <a:xfrm>
          <a:off x="992478" y="2528335"/>
          <a:ext cx="8250621" cy="50580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1480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</a:rPr>
            <a:t>Find </a:t>
          </a:r>
          <a:r>
            <a:rPr lang="en-US" sz="2500" kern="1200" dirty="0" smtClean="0">
              <a:solidFill>
                <a:srgbClr val="002060"/>
              </a:solidFill>
            </a:rPr>
            <a:t>limits</a:t>
          </a:r>
          <a:r>
            <a:rPr lang="en-US" sz="2500" kern="1200" dirty="0" smtClean="0">
              <a:solidFill>
                <a:schemeClr val="bg1"/>
              </a:solidFill>
            </a:rPr>
            <a:t> of </a:t>
          </a:r>
          <a:r>
            <a:rPr lang="en-US" sz="2500" kern="1200" dirty="0" smtClean="0">
              <a:solidFill>
                <a:srgbClr val="002060"/>
              </a:solidFill>
            </a:rPr>
            <a:t>inner</a:t>
          </a:r>
          <a:r>
            <a:rPr lang="en-US" sz="2500" kern="1200" dirty="0" smtClean="0">
              <a:solidFill>
                <a:schemeClr val="bg1"/>
              </a:solidFill>
            </a:rPr>
            <a:t> integral from the </a:t>
          </a:r>
          <a:r>
            <a:rPr lang="en-US" sz="2500" kern="1200" dirty="0" smtClean="0">
              <a:solidFill>
                <a:srgbClr val="002060"/>
              </a:solidFill>
            </a:rPr>
            <a:t>strip	</a:t>
          </a:r>
          <a:r>
            <a:rPr lang="en-US" sz="2500" kern="1200" dirty="0" smtClean="0">
              <a:solidFill>
                <a:schemeClr val="bg1"/>
              </a:solidFill>
            </a:rPr>
            <a:t>i.e.</a:t>
          </a:r>
          <a:r>
            <a:rPr lang="en-US" sz="2500" kern="1200" dirty="0" smtClean="0">
              <a:solidFill>
                <a:srgbClr val="002060"/>
              </a:solidFill>
            </a:rPr>
            <a:t> 	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5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m:rPr>
                      <m:sty m:val="p"/>
                    </m:rPr>
                    <a:rPr lang="en-US" sz="2500" kern="1200" dirty="0">
                      <a:latin typeface="Cambria Math" panose="02040503050406030204" pitchFamily="18" charset="0"/>
                    </a:rPr>
                    <m:t>r</m:t>
                  </m:r>
                </m:e>
                <m:sub>
                  <m:r>
                    <a:rPr lang="en-US" sz="2500" kern="1200" dirty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en-US" sz="2500" kern="1200" dirty="0" smtClean="0">
              <a:solidFill>
                <a:schemeClr val="bg1"/>
              </a:solidFill>
            </a:rPr>
            <a:t>  &amp; 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5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m:rPr>
                      <m:sty m:val="p"/>
                    </m:rPr>
                    <a:rPr lang="en-US" sz="2500" kern="1200" dirty="0">
                      <a:latin typeface="Cambria Math" panose="02040503050406030204" pitchFamily="18" charset="0"/>
                    </a:rPr>
                    <m:t>r</m:t>
                  </m:r>
                </m:e>
                <m:sub>
                  <m:r>
                    <a:rPr lang="en-US" sz="2500" b="0" i="0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endParaRPr lang="en-US" sz="2500" kern="1200" dirty="0">
            <a:solidFill>
              <a:schemeClr val="bg1"/>
            </a:solidFill>
          </a:endParaRPr>
        </a:p>
      </dsp:txBody>
      <dsp:txXfrm>
        <a:off x="992478" y="2528335"/>
        <a:ext cx="8250621" cy="505801"/>
      </dsp:txXfrm>
    </dsp:sp>
    <dsp:sp modelId="{A1F92455-A223-48BD-8B94-BB99D9672534}">
      <dsp:nvSpPr>
        <dsp:cNvPr id="0" name=""/>
        <dsp:cNvSpPr/>
      </dsp:nvSpPr>
      <dsp:spPr>
        <a:xfrm>
          <a:off x="676352" y="2465109"/>
          <a:ext cx="632251" cy="632251"/>
        </a:xfrm>
        <a:prstGeom prst="cloud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DDA2AFA-BF32-4992-888E-A337883271E1}">
      <dsp:nvSpPr>
        <dsp:cNvPr id="0" name=""/>
        <dsp:cNvSpPr/>
      </dsp:nvSpPr>
      <dsp:spPr>
        <a:xfrm>
          <a:off x="802226" y="3286941"/>
          <a:ext cx="8440873" cy="5058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1480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</a:rPr>
            <a:t> Find </a:t>
          </a:r>
          <a:r>
            <a:rPr lang="en-US" sz="2500" kern="1200" dirty="0" smtClean="0">
              <a:solidFill>
                <a:srgbClr val="002060"/>
              </a:solidFill>
            </a:rPr>
            <a:t>limits</a:t>
          </a:r>
          <a:r>
            <a:rPr lang="en-US" sz="2500" kern="1200" dirty="0" smtClean="0">
              <a:solidFill>
                <a:schemeClr val="bg1"/>
              </a:solidFill>
            </a:rPr>
            <a:t> of </a:t>
          </a:r>
          <a:r>
            <a:rPr lang="en-US" sz="2500" kern="1200" dirty="0" smtClean="0">
              <a:solidFill>
                <a:srgbClr val="002060"/>
              </a:solidFill>
            </a:rPr>
            <a:t>outer</a:t>
          </a:r>
          <a:r>
            <a:rPr lang="en-US" sz="2500" kern="1200" dirty="0" smtClean="0">
              <a:solidFill>
                <a:schemeClr val="bg1"/>
              </a:solidFill>
            </a:rPr>
            <a:t> integral from </a:t>
          </a:r>
          <a:r>
            <a:rPr lang="en-US" sz="2500" kern="1200" dirty="0" smtClean="0">
              <a:solidFill>
                <a:srgbClr val="002060"/>
              </a:solidFill>
            </a:rPr>
            <a:t>angle	</a:t>
          </a:r>
          <a:r>
            <a:rPr lang="en-US" sz="2500" kern="1200" dirty="0" smtClean="0">
              <a:solidFill>
                <a:schemeClr val="bg1"/>
              </a:solidFill>
            </a:rPr>
            <a:t>i.e.</a:t>
          </a:r>
          <a:r>
            <a:rPr lang="en-US" sz="2500" kern="1200" dirty="0" smtClean="0">
              <a:solidFill>
                <a:srgbClr val="002060"/>
              </a:solidFill>
            </a:rPr>
            <a:t> 	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5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m:rPr>
                      <m:sty m:val="p"/>
                    </m:rPr>
                    <a:rPr lang="el-GR" sz="2500" i="1" kern="1200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θ</m:t>
                  </m:r>
                </m:e>
                <m:sub>
                  <m:r>
                    <a:rPr lang="en-US" sz="2500" kern="1200" dirty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en-US" sz="2500" kern="1200" dirty="0" smtClean="0">
              <a:solidFill>
                <a:schemeClr val="bg1"/>
              </a:solidFill>
            </a:rPr>
            <a:t>  &amp; 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5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m:rPr>
                      <m:sty m:val="p"/>
                    </m:rPr>
                    <a:rPr lang="el-GR" sz="2500" i="1" kern="1200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θ</m:t>
                  </m:r>
                </m:e>
                <m:sub>
                  <m:r>
                    <a:rPr lang="en-US" sz="2500" b="0" i="0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endParaRPr lang="en-US" sz="2500" kern="1200" dirty="0">
            <a:solidFill>
              <a:schemeClr val="bg1"/>
            </a:solidFill>
          </a:endParaRPr>
        </a:p>
      </dsp:txBody>
      <dsp:txXfrm>
        <a:off x="802226" y="3286941"/>
        <a:ext cx="8440873" cy="505801"/>
      </dsp:txXfrm>
    </dsp:sp>
    <dsp:sp modelId="{9DDAF232-9411-4389-B638-7AE741836DC8}">
      <dsp:nvSpPr>
        <dsp:cNvPr id="0" name=""/>
        <dsp:cNvSpPr/>
      </dsp:nvSpPr>
      <dsp:spPr>
        <a:xfrm>
          <a:off x="486100" y="3223716"/>
          <a:ext cx="632251" cy="632251"/>
        </a:xfrm>
        <a:prstGeom prst="cloud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DB35F0-0597-4E9F-91D2-291B958AFF67}">
      <dsp:nvSpPr>
        <dsp:cNvPr id="0" name=""/>
        <dsp:cNvSpPr/>
      </dsp:nvSpPr>
      <dsp:spPr>
        <a:xfrm>
          <a:off x="386170" y="4045547"/>
          <a:ext cx="8856930" cy="5058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1480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chemeClr val="bg1"/>
              </a:solidFill>
            </a:rPr>
            <a:t> Calculate </a:t>
          </a:r>
          <a:r>
            <a:rPr lang="en-US" sz="2500" kern="1200" dirty="0" smtClean="0">
              <a:solidFill>
                <a:schemeClr val="bg1"/>
              </a:solidFill>
            </a:rPr>
            <a:t>the example as the example of </a:t>
          </a:r>
          <a:r>
            <a:rPr lang="en-US" sz="2500" kern="1200" dirty="0" smtClean="0">
              <a:solidFill>
                <a:srgbClr val="002060"/>
              </a:solidFill>
            </a:rPr>
            <a:t>double</a:t>
          </a:r>
          <a:r>
            <a:rPr lang="en-US" sz="2500" kern="1200" dirty="0" smtClean="0">
              <a:solidFill>
                <a:schemeClr val="bg1"/>
              </a:solidFill>
            </a:rPr>
            <a:t> </a:t>
          </a:r>
          <a:r>
            <a:rPr lang="en-US" sz="2500" kern="1200" dirty="0" smtClean="0">
              <a:solidFill>
                <a:srgbClr val="002060"/>
              </a:solidFill>
            </a:rPr>
            <a:t>integrals</a:t>
          </a:r>
          <a:r>
            <a:rPr lang="en-US" sz="2500" kern="1200" dirty="0" smtClean="0">
              <a:solidFill>
                <a:schemeClr val="bg1"/>
              </a:solidFill>
            </a:rPr>
            <a:t>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386170" y="4045547"/>
        <a:ext cx="8856930" cy="505801"/>
      </dsp:txXfrm>
    </dsp:sp>
    <dsp:sp modelId="{FEA83A75-C6E3-4838-AF98-1B297AA0AC4A}">
      <dsp:nvSpPr>
        <dsp:cNvPr id="0" name=""/>
        <dsp:cNvSpPr/>
      </dsp:nvSpPr>
      <dsp:spPr>
        <a:xfrm>
          <a:off x="70044" y="3982322"/>
          <a:ext cx="632251" cy="632251"/>
        </a:xfrm>
        <a:prstGeom prst="cloud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6A88D-723A-4451-9AE2-A66920F2396C}">
      <dsp:nvSpPr>
        <dsp:cNvPr id="0" name=""/>
        <dsp:cNvSpPr/>
      </dsp:nvSpPr>
      <dsp:spPr>
        <a:xfrm>
          <a:off x="-4819161" y="-738587"/>
          <a:ext cx="5739892" cy="5739892"/>
        </a:xfrm>
        <a:prstGeom prst="blockArc">
          <a:avLst>
            <a:gd name="adj1" fmla="val 18900000"/>
            <a:gd name="adj2" fmla="val 2700000"/>
            <a:gd name="adj3" fmla="val 376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5F754A-D48D-4C1C-9813-D4BC7CC5056D}">
      <dsp:nvSpPr>
        <dsp:cNvPr id="0" name=""/>
        <dsp:cNvSpPr/>
      </dsp:nvSpPr>
      <dsp:spPr>
        <a:xfrm>
          <a:off x="402900" y="266334"/>
          <a:ext cx="11101069" cy="533010"/>
        </a:xfrm>
        <a:prstGeom prst="round2Diag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077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</a:rPr>
            <a:t>Draw the region from given </a:t>
          </a:r>
          <a:r>
            <a:rPr lang="en-US" sz="2500" kern="1200" dirty="0" smtClean="0">
              <a:solidFill>
                <a:srgbClr val="002060"/>
              </a:solidFill>
            </a:rPr>
            <a:t>data</a:t>
          </a:r>
          <a:r>
            <a:rPr lang="en-US" sz="2500" kern="1200" dirty="0" smtClean="0">
              <a:solidFill>
                <a:schemeClr val="bg1"/>
              </a:solidFill>
            </a:rPr>
            <a:t>	i.e.	from </a:t>
          </a:r>
          <a:r>
            <a:rPr lang="en-US" sz="2500" kern="1200" dirty="0" smtClean="0">
              <a:solidFill>
                <a:srgbClr val="002060"/>
              </a:solidFill>
            </a:rPr>
            <a:t>limits</a:t>
          </a:r>
          <a:r>
            <a:rPr lang="en-US" sz="2500" kern="1200" dirty="0" smtClean="0">
              <a:solidFill>
                <a:schemeClr val="bg1"/>
              </a:solidFill>
            </a:rPr>
            <a:t> of integrals.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428919" y="292353"/>
        <a:ext cx="11049031" cy="480972"/>
      </dsp:txXfrm>
    </dsp:sp>
    <dsp:sp modelId="{9D80E4B0-E436-4993-9C4E-8C3700BCB193}">
      <dsp:nvSpPr>
        <dsp:cNvPr id="0" name=""/>
        <dsp:cNvSpPr/>
      </dsp:nvSpPr>
      <dsp:spPr>
        <a:xfrm>
          <a:off x="69769" y="199708"/>
          <a:ext cx="666262" cy="666262"/>
        </a:xfrm>
        <a:prstGeom prst="cloud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E277CB-3695-4D7D-9FFB-450B66C38D46}">
      <dsp:nvSpPr>
        <dsp:cNvPr id="0" name=""/>
        <dsp:cNvSpPr/>
      </dsp:nvSpPr>
      <dsp:spPr>
        <a:xfrm>
          <a:off x="784840" y="1065594"/>
          <a:ext cx="10719130" cy="53301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077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</a:rPr>
            <a:t>Draw the </a:t>
          </a:r>
          <a:r>
            <a:rPr lang="en-US" sz="2500" kern="1200" dirty="0" smtClean="0">
              <a:solidFill>
                <a:srgbClr val="002060"/>
              </a:solidFill>
            </a:rPr>
            <a:t>strip</a:t>
          </a:r>
          <a:r>
            <a:rPr lang="en-US" sz="2500" kern="1200" dirty="0" smtClean="0">
              <a:solidFill>
                <a:schemeClr val="bg1"/>
              </a:solidFill>
            </a:rPr>
            <a:t> as per given limit of integrals.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784840" y="1065594"/>
        <a:ext cx="10719130" cy="533010"/>
      </dsp:txXfrm>
    </dsp:sp>
    <dsp:sp modelId="{55A1B0B9-3CE3-4BAD-B5F7-1C2E9F488B80}">
      <dsp:nvSpPr>
        <dsp:cNvPr id="0" name=""/>
        <dsp:cNvSpPr/>
      </dsp:nvSpPr>
      <dsp:spPr>
        <a:xfrm>
          <a:off x="451709" y="998967"/>
          <a:ext cx="666262" cy="666262"/>
        </a:xfrm>
        <a:prstGeom prst="cloud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23DADFA-7713-4152-AD1C-3F1F38612F4C}">
      <dsp:nvSpPr>
        <dsp:cNvPr id="0" name=""/>
        <dsp:cNvSpPr/>
      </dsp:nvSpPr>
      <dsp:spPr>
        <a:xfrm>
          <a:off x="902065" y="1864853"/>
          <a:ext cx="10601905" cy="53301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077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chemeClr val="bg1"/>
              </a:solidFill>
            </a:rPr>
            <a:t> Now </a:t>
          </a:r>
          <a:r>
            <a:rPr lang="en-US" sz="2500" kern="1200" dirty="0" smtClean="0">
              <a:solidFill>
                <a:schemeClr val="bg1"/>
              </a:solidFill>
            </a:rPr>
            <a:t>remove</a:t>
          </a:r>
          <a:r>
            <a:rPr lang="en-US" sz="2500" kern="1200" smtClean="0">
              <a:solidFill>
                <a:schemeClr val="bg1"/>
              </a:solidFill>
            </a:rPr>
            <a:t> the given </a:t>
          </a:r>
          <a:r>
            <a:rPr lang="en-US" sz="2500" kern="1200" dirty="0" smtClean="0">
              <a:solidFill>
                <a:schemeClr val="bg1"/>
              </a:solidFill>
            </a:rPr>
            <a:t>strip</a:t>
          </a:r>
          <a:r>
            <a:rPr lang="en-US" sz="2500" kern="1200" smtClean="0">
              <a:solidFill>
                <a:schemeClr val="bg1"/>
              </a:solidFill>
            </a:rPr>
            <a:t> and </a:t>
          </a:r>
          <a:r>
            <a:rPr lang="en-US" sz="2500" kern="1200" dirty="0" smtClean="0">
              <a:solidFill>
                <a:srgbClr val="002060"/>
              </a:solidFill>
            </a:rPr>
            <a:t>draw</a:t>
          </a:r>
          <a:r>
            <a:rPr lang="en-US" sz="2500" kern="1200" smtClean="0">
              <a:solidFill>
                <a:schemeClr val="bg1"/>
              </a:solidFill>
            </a:rPr>
            <a:t> the </a:t>
          </a:r>
          <a:r>
            <a:rPr lang="en-US" sz="2500" kern="1200" dirty="0" smtClean="0">
              <a:solidFill>
                <a:srgbClr val="002060"/>
              </a:solidFill>
            </a:rPr>
            <a:t>new</a:t>
          </a:r>
          <a:r>
            <a:rPr lang="en-US" sz="2500" kern="1200" smtClean="0">
              <a:solidFill>
                <a:schemeClr val="bg1"/>
              </a:solidFill>
            </a:rPr>
            <a:t> </a:t>
          </a:r>
          <a:r>
            <a:rPr lang="en-US" sz="2500" kern="1200" dirty="0" smtClean="0">
              <a:solidFill>
                <a:schemeClr val="bg1"/>
              </a:solidFill>
            </a:rPr>
            <a:t>strip</a:t>
          </a:r>
          <a:r>
            <a:rPr lang="en-US" sz="2500" kern="1200" smtClean="0">
              <a:solidFill>
                <a:schemeClr val="bg1"/>
              </a:solidFill>
            </a:rPr>
            <a:t> </a:t>
          </a:r>
          <a:r>
            <a:rPr lang="en-US" sz="2500" kern="1200" dirty="0" smtClean="0">
              <a:solidFill>
                <a:srgbClr val="002060"/>
              </a:solidFill>
            </a:rPr>
            <a:t>perpendicular</a:t>
          </a:r>
          <a:r>
            <a:rPr lang="en-US" sz="2500" kern="1200" smtClean="0">
              <a:solidFill>
                <a:schemeClr val="bg1"/>
              </a:solidFill>
            </a:rPr>
            <a:t> to </a:t>
          </a:r>
          <a:r>
            <a:rPr lang="en-US" sz="2500" kern="1200" dirty="0" smtClean="0">
              <a:solidFill>
                <a:srgbClr val="002060"/>
              </a:solidFill>
            </a:rPr>
            <a:t>old</a:t>
          </a:r>
          <a:r>
            <a:rPr lang="en-US" sz="2500" kern="1200" smtClean="0">
              <a:solidFill>
                <a:schemeClr val="bg1"/>
              </a:solidFill>
            </a:rPr>
            <a:t> strip.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902065" y="1864853"/>
        <a:ext cx="10601905" cy="533010"/>
      </dsp:txXfrm>
    </dsp:sp>
    <dsp:sp modelId="{AA7E9453-7683-49C8-914F-71094AD4CF59}">
      <dsp:nvSpPr>
        <dsp:cNvPr id="0" name=""/>
        <dsp:cNvSpPr/>
      </dsp:nvSpPr>
      <dsp:spPr>
        <a:xfrm>
          <a:off x="568933" y="1798227"/>
          <a:ext cx="666262" cy="666262"/>
        </a:xfrm>
        <a:prstGeom prst="cloud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0A09261-2454-4BB0-92CD-C6E2FB2BE4AD}">
      <dsp:nvSpPr>
        <dsp:cNvPr id="0" name=""/>
        <dsp:cNvSpPr/>
      </dsp:nvSpPr>
      <dsp:spPr>
        <a:xfrm>
          <a:off x="784840" y="2664113"/>
          <a:ext cx="10719130" cy="53301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077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>
              <a:solidFill>
                <a:schemeClr val="bg1"/>
              </a:solidFill>
            </a:rPr>
            <a:t>Find the </a:t>
          </a:r>
          <a:r>
            <a:rPr lang="en-US" sz="2500" kern="1200" dirty="0" smtClean="0">
              <a:solidFill>
                <a:srgbClr val="002060"/>
              </a:solidFill>
            </a:rPr>
            <a:t>limit</a:t>
          </a:r>
          <a:r>
            <a:rPr lang="en-US" sz="2500" kern="1200" smtClean="0">
              <a:solidFill>
                <a:schemeClr val="bg1"/>
              </a:solidFill>
            </a:rPr>
            <a:t> of both integrals from </a:t>
          </a:r>
          <a:r>
            <a:rPr lang="en-US" sz="2500" kern="1200" dirty="0" smtClean="0">
              <a:solidFill>
                <a:srgbClr val="002060"/>
              </a:solidFill>
            </a:rPr>
            <a:t>new</a:t>
          </a:r>
          <a:r>
            <a:rPr lang="en-US" sz="2500" kern="1200" smtClean="0">
              <a:solidFill>
                <a:schemeClr val="bg1"/>
              </a:solidFill>
            </a:rPr>
            <a:t> </a:t>
          </a:r>
          <a:r>
            <a:rPr lang="en-US" sz="2500" kern="1200" dirty="0" smtClean="0">
              <a:solidFill>
                <a:srgbClr val="002060"/>
              </a:solidFill>
            </a:rPr>
            <a:t>strip</a:t>
          </a:r>
          <a:r>
            <a:rPr lang="en-US" sz="2500" kern="1200" smtClean="0">
              <a:solidFill>
                <a:schemeClr val="bg1"/>
              </a:solidFill>
            </a:rPr>
            <a:t> &amp; </a:t>
          </a:r>
          <a:r>
            <a:rPr lang="en-US" sz="2500" kern="1200" dirty="0" smtClean="0">
              <a:solidFill>
                <a:srgbClr val="002060"/>
              </a:solidFill>
            </a:rPr>
            <a:t>region</a:t>
          </a:r>
          <a:r>
            <a:rPr lang="en-US" sz="2500" kern="1200" smtClean="0">
              <a:solidFill>
                <a:schemeClr val="bg1"/>
              </a:solidFill>
            </a:rPr>
            <a:t>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784840" y="2664113"/>
        <a:ext cx="10719130" cy="533010"/>
      </dsp:txXfrm>
    </dsp:sp>
    <dsp:sp modelId="{A1F92455-A223-48BD-8B94-BB99D9672534}">
      <dsp:nvSpPr>
        <dsp:cNvPr id="0" name=""/>
        <dsp:cNvSpPr/>
      </dsp:nvSpPr>
      <dsp:spPr>
        <a:xfrm>
          <a:off x="451709" y="2597487"/>
          <a:ext cx="666262" cy="666262"/>
        </a:xfrm>
        <a:prstGeom prst="cloud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DDA2AFA-BF32-4992-888E-A337883271E1}">
      <dsp:nvSpPr>
        <dsp:cNvPr id="0" name=""/>
        <dsp:cNvSpPr/>
      </dsp:nvSpPr>
      <dsp:spPr>
        <a:xfrm>
          <a:off x="402900" y="3463373"/>
          <a:ext cx="11101069" cy="53301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3077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bg1"/>
              </a:solidFill>
            </a:rPr>
            <a:t>Calculate the example as the example of </a:t>
          </a:r>
          <a:r>
            <a:rPr lang="en-US" sz="2500" kern="1200" dirty="0" smtClean="0">
              <a:solidFill>
                <a:srgbClr val="002060"/>
              </a:solidFill>
            </a:rPr>
            <a:t>double</a:t>
          </a:r>
          <a:r>
            <a:rPr lang="en-US" sz="2500" kern="1200" dirty="0" smtClean="0">
              <a:solidFill>
                <a:schemeClr val="bg1"/>
              </a:solidFill>
            </a:rPr>
            <a:t> </a:t>
          </a:r>
          <a:r>
            <a:rPr lang="en-US" sz="2500" kern="1200" dirty="0" smtClean="0">
              <a:solidFill>
                <a:srgbClr val="002060"/>
              </a:solidFill>
            </a:rPr>
            <a:t>integrals</a:t>
          </a:r>
          <a:r>
            <a:rPr lang="en-US" sz="2500" kern="1200" dirty="0" smtClean="0">
              <a:solidFill>
                <a:schemeClr val="bg1"/>
              </a:solidFill>
            </a:rPr>
            <a:t>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402900" y="3463373"/>
        <a:ext cx="11101069" cy="533010"/>
      </dsp:txXfrm>
    </dsp:sp>
    <dsp:sp modelId="{9DDAF232-9411-4389-B638-7AE741836DC8}">
      <dsp:nvSpPr>
        <dsp:cNvPr id="0" name=""/>
        <dsp:cNvSpPr/>
      </dsp:nvSpPr>
      <dsp:spPr>
        <a:xfrm>
          <a:off x="69769" y="3396746"/>
          <a:ext cx="666262" cy="666262"/>
        </a:xfrm>
        <a:prstGeom prst="cloud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27-Jan-21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jpeg"/><Relationship Id="rId5" Type="http://schemas.openxmlformats.org/officeDocument/2006/relationships/image" Target="../media/image3.png"/><Relationship Id="rId10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225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=""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8" descr="How to write an Integration test for Node Application"/>
          <p:cNvPicPr>
            <a:picLocks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95" y="2104932"/>
            <a:ext cx="4572000" cy="21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4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8DD61FEC-075B-4EDD-97CA-36E6F72630F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223" y="6087939"/>
            <a:ext cx="2554142" cy="5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=""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=""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5.2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225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8" descr="How to write an Integration test for Node Application"/>
          <p:cNvPicPr>
            <a:picLocks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95" y="2104932"/>
            <a:ext cx="4572000" cy="21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32920" cy="1844608"/>
          </a:xfrm>
        </p:spPr>
        <p:txBody>
          <a:bodyPr wrap="square">
            <a:sp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599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692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844608"/>
          </a:xfrm>
        </p:spPr>
        <p:txBody>
          <a:bodyPr>
            <a:sp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077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68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844608"/>
          </a:xfrm>
        </p:spPr>
        <p:txBody>
          <a:bodyPr>
            <a:sp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568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27-Jan-21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94" r:id="rId3"/>
    <p:sldLayoutId id="2147483693" r:id="rId4"/>
    <p:sldLayoutId id="2147483687" r:id="rId5"/>
    <p:sldLayoutId id="2147483696" r:id="rId6"/>
    <p:sldLayoutId id="2147483695" r:id="rId7"/>
    <p:sldLayoutId id="2147483688" r:id="rId8"/>
    <p:sldLayoutId id="2147483698" r:id="rId9"/>
    <p:sldLayoutId id="2147483697" r:id="rId10"/>
    <p:sldLayoutId id="2147483671" r:id="rId11"/>
    <p:sldLayoutId id="2147483672" r:id="rId12"/>
    <p:sldLayoutId id="2147483689" r:id="rId13"/>
    <p:sldLayoutId id="2147483690" r:id="rId14"/>
    <p:sldLayoutId id="2147483674" r:id="rId15"/>
    <p:sldLayoutId id="2147483676" r:id="rId16"/>
    <p:sldLayoutId id="2147483677" r:id="rId17"/>
    <p:sldLayoutId id="2147483678" r:id="rId18"/>
    <p:sldLayoutId id="2147483679" r:id="rId19"/>
    <p:sldLayoutId id="2147483681" r:id="rId20"/>
    <p:sldLayoutId id="2147483683" r:id="rId21"/>
    <p:sldLayoutId id="2147483682" r:id="rId22"/>
    <p:sldLayoutId id="2147483684" r:id="rId23"/>
    <p:sldLayoutId id="2147483685" r:id="rId24"/>
    <p:sldLayoutId id="2147483686" r:id="rId2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5" Type="http://schemas.openxmlformats.org/officeDocument/2006/relationships/image" Target="../media/image36.png"/><Relationship Id="rId10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3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microsoft.com/office/2007/relationships/hdphoto" Target="../media/hdphoto3.wdp"/><Relationship Id="rId2" Type="http://schemas.openxmlformats.org/officeDocument/2006/relationships/image" Target="../media/image133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9.png"/><Relationship Id="rId7" Type="http://schemas.openxmlformats.org/officeDocument/2006/relationships/image" Target="../media/image14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11" Type="http://schemas.openxmlformats.org/officeDocument/2006/relationships/image" Target="../media/image154.png"/><Relationship Id="rId5" Type="http://schemas.openxmlformats.org/officeDocument/2006/relationships/image" Target="../media/image147.png"/><Relationship Id="rId10" Type="http://schemas.openxmlformats.org/officeDocument/2006/relationships/image" Target="../media/image153.png"/><Relationship Id="rId4" Type="http://schemas.openxmlformats.org/officeDocument/2006/relationships/image" Target="../media/image145.png"/><Relationship Id="rId9" Type="http://schemas.openxmlformats.org/officeDocument/2006/relationships/image" Target="../media/image1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="" xmlns:a16="http://schemas.microsoft.com/office/drawing/2014/main" id="{6D125B39-4795-4BA6-B9B5-11FFCFC984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– </a:t>
            </a:r>
            <a:r>
              <a:rPr lang="en-US" dirty="0" smtClean="0"/>
              <a:t>5</a:t>
            </a:r>
            <a:br>
              <a:rPr lang="en-US" dirty="0" smtClean="0"/>
            </a:br>
            <a:r>
              <a:rPr lang="en-US" dirty="0" smtClean="0"/>
              <a:t>Multiple </a:t>
            </a:r>
            <a:r>
              <a:rPr lang="en-US" dirty="0"/>
              <a:t>integral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5EEC38D-B69A-4F45-9CFB-3F832F205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kartikraj.dhamsaniya@darshan.ac.in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B892750-977A-4A19-B627-46C829D9C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972 41 42 </a:t>
            </a:r>
            <a:r>
              <a:rPr lang="en-US" dirty="0" smtClean="0"/>
              <a:t>400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DD3C75D-9CAD-401D-B6F2-D687EEC3C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Humanities &amp; Science </a:t>
            </a:r>
            <a:r>
              <a:rPr lang="en-US" dirty="0" smtClean="0"/>
              <a:t>Department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6DA44CB-50AE-4D51-AC18-616176252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Kartikraj</a:t>
            </a:r>
            <a:r>
              <a:rPr lang="en-US" dirty="0"/>
              <a:t> </a:t>
            </a:r>
            <a:r>
              <a:rPr lang="en-US" dirty="0" err="1" smtClean="0"/>
              <a:t>Dhamsaniya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F5B8673-7BA1-4EA7-991A-5F4DCD3054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Mathematics – I (M-I)</a:t>
            </a:r>
          </a:p>
          <a:p>
            <a:pPr>
              <a:lnSpc>
                <a:spcPct val="100000"/>
              </a:lnSpc>
            </a:pPr>
            <a:r>
              <a:rPr lang="en-US" dirty="0"/>
              <a:t> GTU # </a:t>
            </a:r>
            <a:r>
              <a:rPr lang="en-US" dirty="0" smtClean="0"/>
              <a:t>3110014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r="6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674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 smtClean="0"/>
              <a:t>Strip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184378" y="3872108"/>
                <a:ext cx="6539670" cy="266069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lower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limit</a:t>
                </a:r>
                <a:r>
                  <a:rPr lang="en-US" dirty="0"/>
                  <a:t> </a:t>
                </a:r>
                <a:r>
                  <a:rPr lang="en-US" dirty="0" smtClean="0"/>
                  <a:t>of inner </a:t>
                </a:r>
                <a:r>
                  <a:rPr lang="en-US" dirty="0"/>
                  <a:t>integral is obtained from the curve where the </a:t>
                </a:r>
                <a:r>
                  <a:rPr lang="en-US" dirty="0">
                    <a:solidFill>
                      <a:srgbClr val="FF0000"/>
                    </a:solidFill>
                  </a:rPr>
                  <a:t>strip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starts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i.e</a:t>
                </a:r>
                <a:r>
                  <a:rPr lang="en-US" dirty="0"/>
                  <a:t>.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b="0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and</a:t>
                </a:r>
              </a:p>
              <a:p>
                <a:pPr marL="0" indent="0">
                  <a:buNone/>
                </a:pPr>
                <a:r>
                  <a:rPr lang="en-US" dirty="0"/>
                  <a:t>T</a:t>
                </a:r>
                <a:r>
                  <a:rPr lang="en-US" dirty="0" smtClean="0"/>
                  <a:t>he </a:t>
                </a:r>
                <a:r>
                  <a:rPr lang="en-US" dirty="0">
                    <a:solidFill>
                      <a:srgbClr val="FF0000"/>
                    </a:solidFill>
                  </a:rPr>
                  <a:t>upper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limit</a:t>
                </a:r>
                <a:r>
                  <a:rPr lang="en-US" dirty="0"/>
                  <a:t> of inner integral is obtained from the curve where the </a:t>
                </a:r>
                <a:r>
                  <a:rPr lang="en-US" dirty="0">
                    <a:solidFill>
                      <a:srgbClr val="FF0000"/>
                    </a:solidFill>
                  </a:rPr>
                  <a:t>strip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ends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i.e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b="0" i="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27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378" y="3872108"/>
                <a:ext cx="6539670" cy="2660694"/>
              </a:xfrm>
              <a:blipFill rotWithShape="0">
                <a:blip r:embed="rId2"/>
                <a:stretch>
                  <a:fillRect l="-1864" t="-3890" r="-1957" b="-10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 Same Side Corner Rectangle 8"/>
          <p:cNvSpPr/>
          <p:nvPr/>
        </p:nvSpPr>
        <p:spPr>
          <a:xfrm>
            <a:off x="2437914" y="3383449"/>
            <a:ext cx="1005840" cy="365760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 Same Side Corner Rectangle 15"/>
          <p:cNvSpPr/>
          <p:nvPr/>
        </p:nvSpPr>
        <p:spPr>
          <a:xfrm>
            <a:off x="819376" y="3370002"/>
            <a:ext cx="731520" cy="365760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>
            <a:off x="2425774" y="2310709"/>
            <a:ext cx="1005840" cy="365760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>
            <a:off x="4478219" y="2844801"/>
            <a:ext cx="4572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ame Side Corner Rectangle 13"/>
          <p:cNvSpPr/>
          <p:nvPr/>
        </p:nvSpPr>
        <p:spPr>
          <a:xfrm>
            <a:off x="984478" y="2297641"/>
            <a:ext cx="731520" cy="365760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71183" y="803236"/>
                <a:ext cx="5924817" cy="29524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dA</m:t>
                          </m:r>
                        </m:e>
                      </m:nary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 smtClean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r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l-GR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rgbClr val="002060"/>
                              </a:solidFill>
                            </a:rPr>
                            <m:t> 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l-GR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d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d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d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nary>
                            </m:e>
                          </m:d>
                        </m:e>
                      </m:nary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83" y="803236"/>
                <a:ext cx="5924817" cy="295241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409" y="926356"/>
            <a:ext cx="5486400" cy="5486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409" y="926356"/>
            <a:ext cx="5486400" cy="5486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409" y="926356"/>
            <a:ext cx="5486400" cy="5486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409" y="926356"/>
            <a:ext cx="5486400" cy="5486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409" y="926356"/>
            <a:ext cx="5486400" cy="5486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131" y="926356"/>
            <a:ext cx="5486400" cy="5486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687" y="926356"/>
            <a:ext cx="5486400" cy="5486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687" y="926356"/>
            <a:ext cx="54864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5"/>
              <p:cNvSpPr txBox="1">
                <a:spLocks/>
              </p:cNvSpPr>
              <p:nvPr/>
            </p:nvSpPr>
            <p:spPr>
              <a:xfrm>
                <a:off x="177298" y="3871959"/>
                <a:ext cx="6537960" cy="28667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dirty="0" smtClean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lower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limit</a:t>
                </a:r>
                <a:r>
                  <a:rPr lang="en-US" dirty="0"/>
                  <a:t> of outer integral is </a:t>
                </a:r>
                <a:r>
                  <a:rPr lang="en-US" dirty="0" smtClean="0"/>
                  <a:t>obtained from </a:t>
                </a:r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angle</a:t>
                </a:r>
                <a:r>
                  <a:rPr lang="en-US" dirty="0"/>
                  <a:t> where the </a:t>
                </a:r>
                <a:r>
                  <a:rPr lang="en-US" dirty="0">
                    <a:solidFill>
                      <a:srgbClr val="FF0000"/>
                    </a:solidFill>
                  </a:rPr>
                  <a:t>region</a:t>
                </a:r>
                <a:r>
                  <a:rPr lang="en-US" dirty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starts</a:t>
                </a:r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dirty="0" smtClean="0"/>
                  <a:t>i.e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and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upper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limit</a:t>
                </a:r>
                <a:r>
                  <a:rPr lang="en-US" dirty="0"/>
                  <a:t> of outer integral </a:t>
                </a:r>
                <a:r>
                  <a:rPr lang="en-US" dirty="0" smtClean="0"/>
                  <a:t>is </a:t>
                </a:r>
                <a:r>
                  <a:rPr lang="en-US" dirty="0"/>
                  <a:t>obtained from the </a:t>
                </a:r>
                <a:r>
                  <a:rPr lang="en-US" dirty="0">
                    <a:solidFill>
                      <a:srgbClr val="FF0000"/>
                    </a:solidFill>
                  </a:rPr>
                  <a:t>angle</a:t>
                </a:r>
                <a:r>
                  <a:rPr lang="en-US" dirty="0"/>
                  <a:t> where the </a:t>
                </a:r>
                <a:r>
                  <a:rPr lang="en-US" dirty="0">
                    <a:solidFill>
                      <a:srgbClr val="FF0000"/>
                    </a:solidFill>
                  </a:rPr>
                  <a:t>region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ends</a:t>
                </a:r>
                <a:r>
                  <a:rPr lang="en-US" dirty="0"/>
                  <a:t> </a:t>
                </a:r>
                <a:endParaRPr lang="en-US" dirty="0" smtClean="0"/>
              </a:p>
              <a:p>
                <a:pPr marL="0" indent="0">
                  <a:buFont typeface="Wingdings 3" panose="05040102010807070707" pitchFamily="18" charset="2"/>
                  <a:buNone/>
                </a:pPr>
                <a:r>
                  <a:rPr lang="en-US" dirty="0" smtClean="0"/>
                  <a:t>i.e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b="0" i="0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33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98" y="3871959"/>
                <a:ext cx="6537960" cy="2866721"/>
              </a:xfrm>
              <a:prstGeom prst="rect">
                <a:avLst/>
              </a:prstGeom>
              <a:blipFill rotWithShape="0">
                <a:blip r:embed="rId12"/>
                <a:stretch>
                  <a:fillRect l="-1864" t="-3617" r="-1864" b="-2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9300724" y="3418619"/>
            <a:ext cx="91440" cy="18288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907057" y="2683021"/>
            <a:ext cx="91440" cy="18288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635567" y="3274424"/>
            <a:ext cx="91440" cy="18288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170597" y="2142368"/>
            <a:ext cx="91440" cy="151141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9459331" y="4360956"/>
                <a:ext cx="16859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331" y="4360956"/>
                <a:ext cx="1685911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0211295" y="3755647"/>
                <a:ext cx="16859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1295" y="3755647"/>
                <a:ext cx="1685911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0624383" y="3104254"/>
                <a:ext cx="12868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8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383" y="3104254"/>
                <a:ext cx="1286891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9156529" y="1956328"/>
                <a:ext cx="12868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8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529" y="1956328"/>
                <a:ext cx="1286891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775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0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10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27" grpId="1" build="p"/>
      <p:bldP spid="9" grpId="0" uiExpand="1" animBg="1"/>
      <p:bldP spid="16" grpId="0" animBg="1"/>
      <p:bldP spid="12" grpId="0" animBg="1"/>
      <p:bldP spid="18" grpId="0" animBg="1"/>
      <p:bldP spid="14" grpId="0" animBg="1"/>
      <p:bldP spid="3" grpId="0"/>
      <p:bldP spid="33" grpId="0" build="allAtOnce"/>
      <p:bldP spid="10" grpId="0" uiExpand="1" animBg="1"/>
      <p:bldP spid="13" grpId="0" animBg="1"/>
      <p:bldP spid="15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Important Curves in PC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Circle, Cardioid, </a:t>
            </a:r>
            <a:r>
              <a:rPr lang="en-US" dirty="0" err="1"/>
              <a:t>Lemniscates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41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 of </a:t>
            </a:r>
            <a:r>
              <a:rPr lang="en-US" dirty="0" smtClean="0"/>
              <a:t>Circle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5"/>
              <p:cNvSpPr txBox="1">
                <a:spLocks/>
              </p:cNvSpPr>
              <p:nvPr/>
            </p:nvSpPr>
            <p:spPr>
              <a:xfrm>
                <a:off x="160020" y="1075479"/>
                <a:ext cx="11887200" cy="493776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576263" indent="-576263">
                  <a:buFont typeface="Arial" panose="020B0604020202020204" pitchFamily="34" charset="0"/>
                  <a:buNone/>
                </a:pPr>
                <a:endParaRPr lang="en-US" dirty="0" smtClean="0">
                  <a:solidFill>
                    <a:srgbClr val="002060"/>
                  </a:solidFill>
                </a:endParaRPr>
              </a:p>
              <a:p>
                <a:pPr marL="576263" indent="-576263">
                  <a:buFont typeface="Arial" panose="020B0604020202020204" pitchFamily="34" charset="0"/>
                  <a:buNone/>
                </a:pPr>
                <a:r>
                  <a:rPr lang="en-US" dirty="0" smtClean="0">
                    <a:solidFill>
                      <a:srgbClr val="002060"/>
                    </a:solidFill>
                  </a:rPr>
                  <a:t>Radius	:    a</a:t>
                </a:r>
              </a:p>
              <a:p>
                <a:pPr marL="576263" indent="-576263">
                  <a:buFont typeface="Arial" panose="020B0604020202020204" pitchFamily="34" charset="0"/>
                  <a:buNone/>
                </a:pPr>
                <a:endParaRPr lang="en-US" dirty="0" smtClean="0">
                  <a:solidFill>
                    <a:srgbClr val="002060"/>
                  </a:solidFill>
                </a:endParaRPr>
              </a:p>
              <a:p>
                <a:pPr marL="576263" indent="-576263">
                  <a:buFont typeface="Arial" panose="020B0604020202020204" pitchFamily="34" charset="0"/>
                  <a:buNone/>
                </a:pPr>
                <a:r>
                  <a:rPr lang="en-US" dirty="0" smtClean="0">
                    <a:solidFill>
                      <a:srgbClr val="002060"/>
                    </a:solidFill>
                  </a:rPr>
                  <a:t>Centre	: (0, 0) </a:t>
                </a:r>
              </a:p>
            </p:txBody>
          </p:sp>
        </mc:Choice>
        <mc:Fallback xmlns="">
          <p:sp>
            <p:nvSpPr>
              <p:cNvPr id="3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" y="1075479"/>
                <a:ext cx="11887200" cy="4937760"/>
              </a:xfrm>
              <a:prstGeom prst="rect">
                <a:avLst/>
              </a:prstGeom>
              <a:blipFill rotWithShape="0">
                <a:blip r:embed="rId2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7470811" y="1756518"/>
            <a:ext cx="3600400" cy="3533144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125663" y="3205912"/>
            <a:ext cx="921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</a:rPr>
              <a:t>r</a:t>
            </a:r>
            <a:r>
              <a:rPr lang="en-US" sz="1800" b="1" dirty="0" smtClean="0">
                <a:latin typeface="Cambria" panose="02040503050406030204" pitchFamily="18" charset="0"/>
              </a:rPr>
              <a:t>- axis</a:t>
            </a:r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343100" y="3639089"/>
            <a:ext cx="1683283" cy="1003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959284" y="359170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Cambria" panose="02040503050406030204" pitchFamily="18" charset="0"/>
              </a:rPr>
              <a:t>a</a:t>
            </a:r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284291" y="811791"/>
            <a:ext cx="0" cy="539227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763669" y="3539026"/>
            <a:ext cx="5248832" cy="2263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7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 of </a:t>
            </a:r>
            <a:r>
              <a:rPr lang="en-US" dirty="0" smtClean="0"/>
              <a:t>Circle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5"/>
              <p:cNvSpPr txBox="1">
                <a:spLocks/>
              </p:cNvSpPr>
              <p:nvPr/>
            </p:nvSpPr>
            <p:spPr>
              <a:xfrm>
                <a:off x="160020" y="1075479"/>
                <a:ext cx="11887200" cy="493776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Radius	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6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36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 smtClean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Centre	</a:t>
                </a:r>
                <a:r>
                  <a:rPr lang="en-US" dirty="0" smtClean="0">
                    <a:solidFill>
                      <a:srgbClr val="002060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36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num>
                          <m:den>
                            <m:r>
                              <a:rPr lang="en-US" sz="36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6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6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3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" y="1075479"/>
                <a:ext cx="11887200" cy="4937760"/>
              </a:xfrm>
              <a:prstGeom prst="rect">
                <a:avLst/>
              </a:prstGeom>
              <a:blipFill rotWithShape="0">
                <a:blip r:embed="rId2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>
            <a:off x="7597419" y="1784654"/>
            <a:ext cx="3600400" cy="3586932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252271" y="3234048"/>
            <a:ext cx="170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</a:rPr>
              <a:t>r</a:t>
            </a:r>
            <a:r>
              <a:rPr lang="en-US" sz="1800" b="1" dirty="0" smtClean="0">
                <a:latin typeface="Cambria" panose="02040503050406030204" pitchFamily="18" charset="0"/>
              </a:rPr>
              <a:t>- axis</a:t>
            </a:r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697096" y="3717598"/>
            <a:ext cx="3500723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265623" y="361984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Cambria" panose="02040503050406030204" pitchFamily="18" charset="0"/>
              </a:rPr>
              <a:t>a</a:t>
            </a:r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582105" y="839927"/>
            <a:ext cx="0" cy="539227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890277" y="3567162"/>
            <a:ext cx="5248832" cy="2263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14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2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 of </a:t>
            </a:r>
            <a:r>
              <a:rPr lang="en-US" dirty="0" smtClean="0"/>
              <a:t>Circle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5"/>
              <p:cNvSpPr txBox="1">
                <a:spLocks/>
              </p:cNvSpPr>
              <p:nvPr/>
            </p:nvSpPr>
            <p:spPr>
              <a:xfrm>
                <a:off x="160020" y="1075479"/>
                <a:ext cx="11887200" cy="493776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Radius	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6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36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360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 smtClean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Centre	</a:t>
                </a:r>
                <a:r>
                  <a:rPr lang="en-US" dirty="0" smtClean="0">
                    <a:solidFill>
                      <a:srgbClr val="002060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f>
                          <m:fPr>
                            <m:ctrlPr>
                              <a:rPr lang="en-US" sz="36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36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num>
                          <m:den>
                            <m:r>
                              <a:rPr lang="en-US" sz="36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60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6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</a:p>
              <a:p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" y="1075479"/>
                <a:ext cx="11887200" cy="4937760"/>
              </a:xfrm>
              <a:prstGeom prst="rect">
                <a:avLst/>
              </a:prstGeom>
              <a:blipFill rotWithShape="0">
                <a:blip r:embed="rId2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7592044" y="1784654"/>
            <a:ext cx="3600400" cy="3533144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39320" y="5022502"/>
            <a:ext cx="170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</a:rPr>
              <a:t>r</a:t>
            </a:r>
            <a:r>
              <a:rPr lang="en-US" sz="1800" b="1" dirty="0" smtClean="0">
                <a:latin typeface="Cambria" panose="02040503050406030204" pitchFamily="18" charset="0"/>
              </a:rPr>
              <a:t>- axis</a:t>
            </a:r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9529188" y="1784654"/>
            <a:ext cx="1" cy="353314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529188" y="361984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Cambria" panose="02040503050406030204" pitchFamily="18" charset="0"/>
              </a:rPr>
              <a:t>a</a:t>
            </a:r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418969" y="839927"/>
            <a:ext cx="0" cy="539227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884902" y="5342171"/>
            <a:ext cx="5248832" cy="2263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67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7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 of </a:t>
            </a:r>
            <a:r>
              <a:rPr lang="en-US" dirty="0" smtClean="0"/>
              <a:t>Cardioid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5"/>
              <p:cNvSpPr txBox="1">
                <a:spLocks/>
              </p:cNvSpPr>
              <p:nvPr/>
            </p:nvSpPr>
            <p:spPr>
              <a:xfrm>
                <a:off x="160020" y="1075479"/>
                <a:ext cx="11887200" cy="493776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US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( 1 + </m:t>
                      </m:r>
                      <m:r>
                        <m:rPr>
                          <m:sty m:val="p"/>
                        </m:rPr>
                        <a:rPr lang="en-US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l-GR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002060"/>
                    </a:solidFill>
                  </a:rPr>
                  <a:t> </a:t>
                </a:r>
                <a:endParaRPr lang="en-US" dirty="0">
                  <a:solidFill>
                    <a:srgbClr val="00206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" y="1075479"/>
                <a:ext cx="11887200" cy="49377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7021">
            <a:off x="6159050" y="1149209"/>
            <a:ext cx="4205096" cy="465916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77936" y="3220601"/>
            <a:ext cx="98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Cambria" panose="02040503050406030204" pitchFamily="18" charset="0"/>
              </a:rPr>
              <a:t>r- axis</a:t>
            </a:r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689210" y="3708715"/>
            <a:ext cx="3449863" cy="2233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05498" y="363329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</a:rPr>
              <a:t>2a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575608" y="1902245"/>
            <a:ext cx="20840" cy="15155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98971" y="243011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</a:rPr>
              <a:t>a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689210" y="839927"/>
            <a:ext cx="0" cy="539227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593970" y="3568826"/>
            <a:ext cx="6548721" cy="1122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70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 of </a:t>
            </a:r>
            <a:r>
              <a:rPr lang="en-US" dirty="0" smtClean="0"/>
              <a:t>Cardioid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5"/>
              <p:cNvSpPr txBox="1">
                <a:spLocks/>
              </p:cNvSpPr>
              <p:nvPr/>
            </p:nvSpPr>
            <p:spPr>
              <a:xfrm>
                <a:off x="160020" y="1075479"/>
                <a:ext cx="11887200" cy="493776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( 1 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l-GR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002060"/>
                    </a:solidFill>
                  </a:rPr>
                  <a:t> </a:t>
                </a:r>
                <a:endParaRPr lang="en-US" dirty="0">
                  <a:solidFill>
                    <a:srgbClr val="00206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" y="1075479"/>
                <a:ext cx="11887200" cy="49377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30855" y="1490920"/>
            <a:ext cx="4205096" cy="465916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570610" y="5479705"/>
            <a:ext cx="98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Cambria" panose="02040503050406030204" pitchFamily="18" charset="0"/>
              </a:rPr>
              <a:t>r- axis</a:t>
            </a:r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8446851" y="5223668"/>
            <a:ext cx="1836222" cy="2689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844384" y="345848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</a:rPr>
              <a:t>2a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239120" y="1969480"/>
            <a:ext cx="3380" cy="335727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00968" y="495861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</a:rPr>
              <a:t>a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8446851" y="839927"/>
            <a:ext cx="0" cy="539227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590054" y="5397059"/>
            <a:ext cx="6548721" cy="1234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82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0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 of </a:t>
            </a:r>
            <a:r>
              <a:rPr lang="en-US" dirty="0" err="1"/>
              <a:t>Lemniscates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5"/>
              <p:cNvSpPr txBox="1">
                <a:spLocks/>
              </p:cNvSpPr>
              <p:nvPr/>
            </p:nvSpPr>
            <p:spPr>
              <a:xfrm>
                <a:off x="160020" y="1075479"/>
                <a:ext cx="11887200" cy="4937760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⁡2</m:t>
                      </m:r>
                      <m:r>
                        <m:rPr>
                          <m:sty m:val="p"/>
                        </m:rPr>
                        <a:rPr lang="el-GR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002060"/>
                    </a:solidFill>
                  </a:rPr>
                  <a:t> </a:t>
                </a:r>
                <a:endParaRPr lang="en-US" dirty="0">
                  <a:solidFill>
                    <a:srgbClr val="002060"/>
                  </a:solidFill>
                </a:endParaRPr>
              </a:p>
              <a:p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" y="1075479"/>
                <a:ext cx="11887200" cy="49377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1314124" y="3209557"/>
            <a:ext cx="170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</a:rPr>
              <a:t>r</a:t>
            </a:r>
            <a:r>
              <a:rPr lang="en-US" sz="1800" b="1" dirty="0" smtClean="0">
                <a:latin typeface="Cambria" panose="02040503050406030204" pitchFamily="18" charset="0"/>
              </a:rPr>
              <a:t>- axis</a:t>
            </a:r>
            <a:endParaRPr lang="en-US" sz="1800" b="1" dirty="0">
              <a:latin typeface="Cambria" panose="020405030504060302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58" y="2847597"/>
            <a:ext cx="3773582" cy="142018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8800402" y="815436"/>
            <a:ext cx="0" cy="539227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72204" y="3542671"/>
            <a:ext cx="5248832" cy="2263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973197" y="1724009"/>
            <a:ext cx="3657600" cy="367104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965577" y="1716389"/>
            <a:ext cx="3657600" cy="367104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813849" y="4340569"/>
            <a:ext cx="1809328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218344" y="426176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9503749" y="1713722"/>
                <a:ext cx="9715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0" dirty="0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sz="1800" b="1" dirty="0" smtClean="0">
                    <a:latin typeface="Cambria" panose="02040503050406030204" pitchFamily="18" charset="0"/>
                  </a:rPr>
                  <a:t>=</a:t>
                </a:r>
                <a:r>
                  <a:rPr lang="el-GR" sz="1800" b="1" dirty="0" smtClean="0">
                    <a:latin typeface="Cambria" panose="02040503050406030204" pitchFamily="18" charset="0"/>
                  </a:rPr>
                  <a:t>π</a:t>
                </a:r>
                <a:r>
                  <a:rPr lang="en-US" sz="1800" b="1" dirty="0" smtClean="0">
                    <a:latin typeface="Cambria" panose="02040503050406030204" pitchFamily="18" charset="0"/>
                  </a:rPr>
                  <a:t>/4</a:t>
                </a:r>
                <a:endParaRPr lang="en-US" sz="1800" b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3749" y="1713722"/>
                <a:ext cx="971510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223084" y="1736393"/>
                <a:ext cx="10754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0" dirty="0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sz="1800" b="1" dirty="0" smtClean="0">
                    <a:latin typeface="Cambria" panose="02040503050406030204" pitchFamily="18" charset="0"/>
                  </a:rPr>
                  <a:t>=3</a:t>
                </a:r>
                <a:r>
                  <a:rPr lang="el-GR" sz="1800" b="1" dirty="0" smtClean="0">
                    <a:latin typeface="Cambria" panose="02040503050406030204" pitchFamily="18" charset="0"/>
                  </a:rPr>
                  <a:t>π</a:t>
                </a:r>
                <a:r>
                  <a:rPr lang="en-US" sz="1800" b="1" dirty="0" smtClean="0">
                    <a:latin typeface="Cambria" panose="02040503050406030204" pitchFamily="18" charset="0"/>
                  </a:rPr>
                  <a:t>/4</a:t>
                </a:r>
                <a:endParaRPr lang="en-US" sz="1800" b="1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084" y="1736393"/>
                <a:ext cx="1075436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81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27" grpId="0"/>
      <p:bldP spid="28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6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1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2"/>
                <a:ext cx="5943600" cy="2643416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 algn="l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Find</m:t>
                      </m:r>
                      <m:r>
                        <a:rPr lang="en-US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lang="en-US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p>
                                  <m:r>
                                    <a:rPr lang="en-US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⁡2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nary>
                        </m:e>
                      </m:nary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dr</m:t>
                      </m:r>
                      <m:r>
                        <a:rPr lang="en-US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over the area bounded in the first quadrant between the circles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2"/>
                <a:ext cx="5943600" cy="2643416"/>
              </a:xfrm>
              <a:blipFill rotWithShape="0">
                <a:blip r:embed="rId3"/>
                <a:stretch>
                  <a:fillRect l="-2154" r="-2051" b="-57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80" y="3659099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6"/>
              <p:cNvSpPr txBox="1">
                <a:spLocks/>
              </p:cNvSpPr>
              <p:nvPr/>
            </p:nvSpPr>
            <p:spPr>
              <a:xfrm>
                <a:off x="6230471" y="863442"/>
                <a:ext cx="5760720" cy="4846320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00000"/>
                  </a:lnSpc>
                </a:pPr>
                <a:r>
                  <a:rPr lang="en-US" sz="2400" dirty="0" smtClean="0">
                    <a:solidFill>
                      <a:srgbClr val="002060"/>
                    </a:solidFill>
                  </a:rPr>
                  <a:t>Draw all the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curves</a:t>
                </a:r>
                <a:r>
                  <a:rPr lang="en-US" sz="2400" dirty="0" smtClean="0">
                    <a:solidFill>
                      <a:srgbClr val="002060"/>
                    </a:solidFill>
                  </a:rPr>
                  <a:t> and identify required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region</a:t>
                </a:r>
                <a:r>
                  <a:rPr lang="en-US" sz="2400" dirty="0" smtClean="0">
                    <a:solidFill>
                      <a:srgbClr val="002060"/>
                    </a:solidFill>
                  </a:rPr>
                  <a:t>.</a:t>
                </a:r>
                <a:endParaRPr lang="en-US" sz="2400" dirty="0">
                  <a:solidFill>
                    <a:srgbClr val="002060"/>
                  </a:solidFill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002060"/>
                    </a:solidFill>
                  </a:rPr>
                  <a:t>Take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strip</a:t>
                </a:r>
                <a:r>
                  <a:rPr lang="en-US" sz="2400" dirty="0">
                    <a:solidFill>
                      <a:srgbClr val="002060"/>
                    </a:solidFill>
                  </a:rPr>
                  <a:t> from origin within the region.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002060"/>
                    </a:solidFill>
                  </a:rPr>
                  <a:t> If required then </a:t>
                </a:r>
                <a:r>
                  <a:rPr lang="en-US" sz="2400" dirty="0">
                    <a:solidFill>
                      <a:srgbClr val="FF0000"/>
                    </a:solidFill>
                  </a:rPr>
                  <a:t>divide</a:t>
                </a:r>
                <a:r>
                  <a:rPr lang="en-US" sz="2400" dirty="0">
                    <a:solidFill>
                      <a:srgbClr val="002060"/>
                    </a:solidFill>
                  </a:rPr>
                  <a:t> the region into two parts.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002060"/>
                    </a:solidFill>
                  </a:rPr>
                  <a:t>Find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limits</a:t>
                </a:r>
                <a:r>
                  <a:rPr lang="en-US" sz="2400" dirty="0">
                    <a:solidFill>
                      <a:srgbClr val="002060"/>
                    </a:solidFill>
                  </a:rPr>
                  <a:t> of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inner</a:t>
                </a:r>
                <a:r>
                  <a:rPr lang="en-US" sz="2400" dirty="0">
                    <a:solidFill>
                      <a:srgbClr val="002060"/>
                    </a:solidFill>
                  </a:rPr>
                  <a:t> integral from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strip</a:t>
                </a:r>
                <a:r>
                  <a:rPr lang="en-US" sz="2400" dirty="0" smtClean="0">
                    <a:solidFill>
                      <a:srgbClr val="002060"/>
                    </a:solidFill>
                  </a:rPr>
                  <a:t> i.e</a:t>
                </a:r>
                <a:r>
                  <a:rPr lang="en-US" sz="2400" dirty="0">
                    <a:solidFill>
                      <a:srgbClr val="002060"/>
                    </a:solidFill>
                  </a:rPr>
                  <a:t>.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 &amp;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002060"/>
                    </a:solidFill>
                  </a:rPr>
                  <a:t> Find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limits</a:t>
                </a:r>
                <a:r>
                  <a:rPr lang="en-US" sz="2400" dirty="0">
                    <a:solidFill>
                      <a:srgbClr val="002060"/>
                    </a:solidFill>
                  </a:rPr>
                  <a:t> of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outer</a:t>
                </a:r>
                <a:r>
                  <a:rPr lang="en-US" sz="2400" dirty="0">
                    <a:solidFill>
                      <a:srgbClr val="002060"/>
                    </a:solidFill>
                  </a:rPr>
                  <a:t> integral from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angle</a:t>
                </a:r>
                <a:r>
                  <a:rPr lang="en-US" sz="2400" dirty="0" smtClean="0">
                    <a:solidFill>
                      <a:srgbClr val="002060"/>
                    </a:solidFill>
                  </a:rPr>
                  <a:t>     i.e</a:t>
                </a:r>
                <a:r>
                  <a:rPr lang="en-US" sz="2400" dirty="0">
                    <a:solidFill>
                      <a:srgbClr val="002060"/>
                    </a:solidFill>
                  </a:rPr>
                  <a:t>.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 &amp;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002060"/>
                    </a:solidFill>
                  </a:rPr>
                  <a:t> Calculate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example</a:t>
                </a:r>
                <a:r>
                  <a:rPr lang="en-US" sz="2400" dirty="0">
                    <a:solidFill>
                      <a:srgbClr val="002060"/>
                    </a:solidFill>
                  </a:rPr>
                  <a:t> as the example of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double</a:t>
                </a:r>
                <a:r>
                  <a:rPr lang="en-US" sz="2400" dirty="0">
                    <a:solidFill>
                      <a:srgbClr val="002060"/>
                    </a:solidFill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integrals</a:t>
                </a:r>
                <a:r>
                  <a:rPr lang="en-US" sz="24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2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471" y="863442"/>
                <a:ext cx="5760720" cy="4846320"/>
              </a:xfrm>
              <a:prstGeom prst="rect">
                <a:avLst/>
              </a:prstGeom>
              <a:blipFill rotWithShape="0">
                <a:blip r:embed="rId4"/>
                <a:stretch>
                  <a:fillRect l="-1267" t="-753" b="-878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141401" y="4348842"/>
            <a:ext cx="54864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967788" y="5476348"/>
            <a:ext cx="64008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2025612" y="4412986"/>
            <a:ext cx="5486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845625" y="5476247"/>
            <a:ext cx="64008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>
            <a:off x="3875465" y="4961149"/>
            <a:ext cx="4572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14995" y="4809818"/>
                <a:ext cx="826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95" y="4809818"/>
                <a:ext cx="826252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862700" y="4334560"/>
                <a:ext cx="4073999" cy="14737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type m:val="skw"/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⁡2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nary>
                        </m:e>
                      </m:nary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00" y="4334560"/>
                <a:ext cx="4073999" cy="147373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4040267" y="5709762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7470953" y="1849308"/>
            <a:ext cx="3600400" cy="3533144"/>
          </a:xfrm>
          <a:prstGeom prst="ellips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412243" y="2723363"/>
            <a:ext cx="1753669" cy="1783611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1125805" y="3298702"/>
            <a:ext cx="170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</a:rPr>
              <a:t>r</a:t>
            </a:r>
            <a:r>
              <a:rPr lang="en-US" sz="1800" b="1" dirty="0" smtClean="0">
                <a:latin typeface="Cambria" panose="02040503050406030204" pitchFamily="18" charset="0"/>
              </a:rPr>
              <a:t>- axis</a:t>
            </a:r>
            <a:endParaRPr lang="en-US" sz="1800" b="1" dirty="0">
              <a:latin typeface="Cambria" panose="02040503050406030204" pitchFamily="18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9343242" y="3739721"/>
            <a:ext cx="1694860" cy="19053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282154" y="368449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</a:rPr>
              <a:t>4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9173513" y="3674674"/>
            <a:ext cx="3577" cy="80540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889955" y="387236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Cambria" panose="02040503050406030204" pitchFamily="18" charset="0"/>
              </a:rPr>
              <a:t>2</a:t>
            </a:r>
            <a:endParaRPr lang="en-US" sz="1800" b="1" dirty="0">
              <a:latin typeface="Cambria" panose="020405030504060302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79410" y="4030352"/>
            <a:ext cx="866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r = 2</a:t>
            </a:r>
          </a:p>
          <a:p>
            <a:endParaRPr lang="en-US" sz="1800" b="1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r>
              <a:rPr lang="en-US" sz="1800" b="1" dirty="0" smtClean="0">
                <a:solidFill>
                  <a:schemeClr val="tx2"/>
                </a:solidFill>
                <a:latin typeface="Cambria" panose="02040503050406030204" pitchFamily="18" charset="0"/>
              </a:rPr>
              <a:t>r = 4</a:t>
            </a:r>
            <a:endParaRPr lang="en-US" sz="1800" b="1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9284433" y="904581"/>
            <a:ext cx="0" cy="539227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63811" y="3631816"/>
            <a:ext cx="5248832" cy="2263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738" y="1835223"/>
            <a:ext cx="1792175" cy="1765225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H="1">
            <a:off x="10148806" y="1758036"/>
            <a:ext cx="876296" cy="2558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904062" y="1436249"/>
            <a:ext cx="1265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Cambria" panose="02040503050406030204" pitchFamily="18" charset="0"/>
              </a:rPr>
              <a:t>Required region</a:t>
            </a:r>
            <a:endParaRPr lang="en-US" sz="1800" b="1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9352165" y="2322001"/>
            <a:ext cx="1057289" cy="1259017"/>
          </a:xfrm>
          <a:prstGeom prst="line">
            <a:avLst/>
          </a:prstGeom>
          <a:ln w="12700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9901454" y="2291419"/>
            <a:ext cx="524933" cy="626534"/>
          </a:xfrm>
          <a:prstGeom prst="line">
            <a:avLst/>
          </a:prstGeom>
          <a:ln w="127000" cap="rnd">
            <a:solidFill>
              <a:srgbClr val="FFFF00"/>
            </a:solidFill>
            <a:rou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9780560" y="28531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0343078" y="2205924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1229219" y="3542773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177211" y="1417879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8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10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33" grpId="0" build="p" animBg="1"/>
      <p:bldP spid="32" grpId="0" build="p" animBg="1"/>
      <p:bldP spid="31" grpId="0" build="p" animBg="1"/>
      <p:bldP spid="30" grpId="0" build="p" animBg="1"/>
      <p:bldP spid="26" grpId="0" animBg="1"/>
      <p:bldP spid="27" grpId="0"/>
      <p:bldP spid="28" grpId="0"/>
      <p:bldP spid="29" grpId="0" uiExpand="1" build="p" animBg="1"/>
      <p:bldP spid="34" grpId="0" animBg="1"/>
      <p:bldP spid="35" grpId="0" animBg="1"/>
      <p:bldP spid="36" grpId="0"/>
      <p:bldP spid="39" grpId="0"/>
      <p:bldP spid="39" grpId="1"/>
      <p:bldP spid="41" grpId="0"/>
      <p:bldP spid="41" grpId="1"/>
      <p:bldP spid="42" grpId="0"/>
      <p:bldP spid="47" grpId="0"/>
      <p:bldP spid="50" grpId="0" animBg="1"/>
      <p:bldP spid="51" grpId="0" animBg="1"/>
      <p:bldP spid="52" grpId="0" animBg="1"/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6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4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2"/>
                <a:ext cx="5943600" cy="2256643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Evaluate</m:t>
                      </m:r>
                      <m:r>
                        <a:rPr 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sinθ</m:t>
                          </m:r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dr</m:t>
                          </m:r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dθ</m:t>
                          </m:r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over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area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cardioid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cosθ</m:t>
                          </m:r>
                        </m:e>
                      </m:d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above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initial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line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2"/>
                <a:ext cx="5943600" cy="2256643"/>
              </a:xfr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28397" y="3272326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6"/>
              <p:cNvSpPr txBox="1">
                <a:spLocks/>
              </p:cNvSpPr>
              <p:nvPr/>
            </p:nvSpPr>
            <p:spPr>
              <a:xfrm>
                <a:off x="6230471" y="863442"/>
                <a:ext cx="5760720" cy="4846320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ct val="100000"/>
                  </a:lnSpc>
                </a:pPr>
                <a:r>
                  <a:rPr lang="en-US" sz="2400" dirty="0" smtClean="0">
                    <a:solidFill>
                      <a:srgbClr val="002060"/>
                    </a:solidFill>
                  </a:rPr>
                  <a:t>Draw all the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curves</a:t>
                </a:r>
                <a:r>
                  <a:rPr lang="en-US" sz="2400" dirty="0" smtClean="0">
                    <a:solidFill>
                      <a:srgbClr val="002060"/>
                    </a:solidFill>
                  </a:rPr>
                  <a:t> and identify required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region</a:t>
                </a:r>
                <a:r>
                  <a:rPr lang="en-US" sz="2400" dirty="0" smtClean="0">
                    <a:solidFill>
                      <a:srgbClr val="002060"/>
                    </a:solidFill>
                  </a:rPr>
                  <a:t>.</a:t>
                </a:r>
                <a:endParaRPr lang="en-US" sz="2400" dirty="0">
                  <a:solidFill>
                    <a:srgbClr val="002060"/>
                  </a:solidFill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002060"/>
                    </a:solidFill>
                  </a:rPr>
                  <a:t>Take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strip</a:t>
                </a:r>
                <a:r>
                  <a:rPr lang="en-US" sz="2400" dirty="0">
                    <a:solidFill>
                      <a:srgbClr val="002060"/>
                    </a:solidFill>
                  </a:rPr>
                  <a:t> from origin within the region.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002060"/>
                    </a:solidFill>
                  </a:rPr>
                  <a:t> If required then </a:t>
                </a:r>
                <a:r>
                  <a:rPr lang="en-US" sz="2400" dirty="0">
                    <a:solidFill>
                      <a:srgbClr val="FF0000"/>
                    </a:solidFill>
                  </a:rPr>
                  <a:t>divide</a:t>
                </a:r>
                <a:r>
                  <a:rPr lang="en-US" sz="2400" dirty="0">
                    <a:solidFill>
                      <a:srgbClr val="002060"/>
                    </a:solidFill>
                  </a:rPr>
                  <a:t> the </a:t>
                </a:r>
                <a:r>
                  <a:rPr lang="en-US" sz="2400" dirty="0" smtClean="0">
                    <a:solidFill>
                      <a:srgbClr val="002060"/>
                    </a:solidFill>
                  </a:rPr>
                  <a:t>region </a:t>
                </a:r>
                <a:r>
                  <a:rPr lang="en-US" sz="2400" dirty="0">
                    <a:solidFill>
                      <a:srgbClr val="002060"/>
                    </a:solidFill>
                  </a:rPr>
                  <a:t>into two parts.</a:t>
                </a:r>
              </a:p>
              <a:p>
                <a:pPr lvl="0"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002060"/>
                    </a:solidFill>
                  </a:rPr>
                  <a:t>Find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limits</a:t>
                </a:r>
                <a:r>
                  <a:rPr lang="en-US" sz="2400" dirty="0">
                    <a:solidFill>
                      <a:srgbClr val="002060"/>
                    </a:solidFill>
                  </a:rPr>
                  <a:t> of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inner</a:t>
                </a:r>
                <a:r>
                  <a:rPr lang="en-US" sz="2400" dirty="0">
                    <a:solidFill>
                      <a:srgbClr val="002060"/>
                    </a:solidFill>
                  </a:rPr>
                  <a:t> integral </a:t>
                </a:r>
                <a:r>
                  <a:rPr lang="en-US" sz="2400" dirty="0" smtClean="0">
                    <a:solidFill>
                      <a:srgbClr val="002060"/>
                    </a:solidFill>
                  </a:rPr>
                  <a:t>from </a:t>
                </a:r>
                <a:r>
                  <a:rPr lang="en-US" sz="2400" dirty="0">
                    <a:solidFill>
                      <a:srgbClr val="002060"/>
                    </a:solidFill>
                  </a:rPr>
                  <a:t>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strip</a:t>
                </a:r>
                <a:r>
                  <a:rPr lang="en-US" sz="2400" dirty="0" smtClean="0">
                    <a:solidFill>
                      <a:srgbClr val="002060"/>
                    </a:solidFill>
                  </a:rPr>
                  <a:t> i.e</a:t>
                </a:r>
                <a:r>
                  <a:rPr lang="en-US" sz="2400" dirty="0">
                    <a:solidFill>
                      <a:srgbClr val="002060"/>
                    </a:solidFill>
                  </a:rPr>
                  <a:t>.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 &amp;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002060"/>
                    </a:solidFill>
                  </a:rPr>
                  <a:t> Find </a:t>
                </a:r>
                <a:r>
                  <a:rPr lang="en-US" sz="2400" dirty="0">
                    <a:solidFill>
                      <a:srgbClr val="FF0000"/>
                    </a:solidFill>
                  </a:rPr>
                  <a:t>limits</a:t>
                </a:r>
                <a:r>
                  <a:rPr lang="en-US" sz="2400" dirty="0">
                    <a:solidFill>
                      <a:srgbClr val="002060"/>
                    </a:solidFill>
                  </a:rPr>
                  <a:t> of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outer</a:t>
                </a:r>
                <a:r>
                  <a:rPr lang="en-US" sz="2400" dirty="0">
                    <a:solidFill>
                      <a:srgbClr val="002060"/>
                    </a:solidFill>
                  </a:rPr>
                  <a:t> integral </a:t>
                </a:r>
                <a:r>
                  <a:rPr lang="en-US" sz="2400" dirty="0" smtClean="0">
                    <a:solidFill>
                      <a:srgbClr val="002060"/>
                    </a:solidFill>
                  </a:rPr>
                  <a:t>from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angle</a:t>
                </a:r>
                <a:r>
                  <a:rPr lang="en-US" sz="2400" dirty="0" smtClean="0">
                    <a:solidFill>
                      <a:srgbClr val="002060"/>
                    </a:solidFill>
                  </a:rPr>
                  <a:t>     i.e</a:t>
                </a:r>
                <a:r>
                  <a:rPr lang="en-US" sz="2400" dirty="0">
                    <a:solidFill>
                      <a:srgbClr val="002060"/>
                    </a:solidFill>
                  </a:rPr>
                  <a:t>.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2060"/>
                    </a:solidFill>
                  </a:rPr>
                  <a:t>  &amp;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en-US" sz="2400" dirty="0">
                    <a:solidFill>
                      <a:srgbClr val="002060"/>
                    </a:solidFill>
                  </a:rPr>
                  <a:t> Calculate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example</a:t>
                </a:r>
                <a:r>
                  <a:rPr lang="en-US" sz="2400" dirty="0">
                    <a:solidFill>
                      <a:srgbClr val="002060"/>
                    </a:solidFill>
                  </a:rPr>
                  <a:t> as the example of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double</a:t>
                </a:r>
                <a:r>
                  <a:rPr lang="en-US" sz="2400" dirty="0">
                    <a:solidFill>
                      <a:srgbClr val="002060"/>
                    </a:solidFill>
                  </a:rPr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integrals</a:t>
                </a:r>
                <a:r>
                  <a:rPr lang="en-US" sz="24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2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471" y="863442"/>
                <a:ext cx="5760720" cy="4846320"/>
              </a:xfrm>
              <a:prstGeom prst="rect">
                <a:avLst/>
              </a:prstGeom>
              <a:blipFill rotWithShape="0">
                <a:blip r:embed="rId4"/>
                <a:stretch>
                  <a:fillRect l="-1267" t="-753" b="-878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993504" y="3972302"/>
            <a:ext cx="5486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862700" y="5005481"/>
            <a:ext cx="5486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608630" y="3964309"/>
            <a:ext cx="13716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905313" y="5031839"/>
            <a:ext cx="5486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>
            <a:off x="4048555" y="4526483"/>
            <a:ext cx="4572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1180" y="4396756"/>
                <a:ext cx="826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4396756"/>
                <a:ext cx="826252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732203" y="3947787"/>
                <a:ext cx="4352537" cy="1421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l-GR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l-GR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cosθ</m:t>
                                  </m:r>
                                </m:e>
                              </m:d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nary>
                        </m:e>
                      </m:nary>
                      <m:r>
                        <a:rPr lang="en-US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03" y="3947787"/>
                <a:ext cx="4352537" cy="14211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4040267" y="5709762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766">
            <a:off x="6768279" y="1021976"/>
            <a:ext cx="4205096" cy="465916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185" y="1049703"/>
            <a:ext cx="4256209" cy="2377882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7318858" y="1259854"/>
            <a:ext cx="1783402" cy="2140005"/>
          </a:xfrm>
          <a:prstGeom prst="line">
            <a:avLst/>
          </a:prstGeom>
          <a:ln w="127000" cap="rnd"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0851796" y="3550077"/>
            <a:ext cx="1704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Cambria" panose="02040503050406030204" pitchFamily="18" charset="0"/>
              </a:rPr>
              <a:t>r- axis  or</a:t>
            </a:r>
            <a:endParaRPr lang="en-US" sz="1800" b="1" dirty="0">
              <a:latin typeface="Cambria" panose="02040503050406030204" pitchFamily="18" charset="0"/>
            </a:endParaRPr>
          </a:p>
          <a:p>
            <a:r>
              <a:rPr lang="en-US" sz="1800" b="1" dirty="0">
                <a:latin typeface="Cambria" panose="02040503050406030204" pitchFamily="18" charset="0"/>
              </a:rPr>
              <a:t>Initial line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7284992" y="3529186"/>
            <a:ext cx="3449863" cy="3884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901280" y="349261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</a:rPr>
              <a:t>2a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7171390" y="1761565"/>
            <a:ext cx="20840" cy="15155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894753" y="228943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</a:rPr>
              <a:t>a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723040" y="5144735"/>
            <a:ext cx="165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r = a(1+cos </a:t>
            </a:r>
            <a:r>
              <a:rPr lang="el-GR" sz="18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θ</a:t>
            </a:r>
            <a:r>
              <a:rPr lang="en-US" sz="18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)</a:t>
            </a:r>
            <a:endParaRPr lang="en-US" sz="1800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9996572" y="1388154"/>
            <a:ext cx="876296" cy="25582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0851796" y="1183646"/>
            <a:ext cx="1464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Cambria" panose="02040503050406030204" pitchFamily="18" charset="0"/>
              </a:rPr>
              <a:t>Region above the initial line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7284992" y="699247"/>
            <a:ext cx="0" cy="539227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189752" y="3427585"/>
            <a:ext cx="5943600" cy="1234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7207073" y="3321452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7338402" y="1233863"/>
            <a:ext cx="1783402" cy="2140005"/>
          </a:xfrm>
          <a:prstGeom prst="line">
            <a:avLst/>
          </a:prstGeom>
          <a:ln w="127000" cap="rnd">
            <a:solidFill>
              <a:srgbClr val="FFFF00"/>
            </a:solidFill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11207222" y="3337492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435584" y="334848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9038073" y="111460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1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33" grpId="0" build="p" animBg="1"/>
      <p:bldP spid="32" grpId="0" build="p" animBg="1"/>
      <p:bldP spid="31" grpId="0" build="p" animBg="1"/>
      <p:bldP spid="30" grpId="0" build="p" animBg="1"/>
      <p:bldP spid="26" grpId="0" animBg="1"/>
      <p:bldP spid="27" grpId="0"/>
      <p:bldP spid="28" grpId="0"/>
      <p:bldP spid="29" grpId="0" build="p" animBg="1"/>
      <p:bldP spid="70" grpId="0"/>
      <p:bldP spid="72" grpId="0"/>
      <p:bldP spid="74" grpId="0"/>
      <p:bldP spid="75" grpId="0"/>
      <p:bldP spid="77" grpId="0"/>
      <p:bldP spid="80" grpId="0" animBg="1"/>
      <p:bldP spid="81" grpId="0" animBg="1"/>
      <p:bldP spid="82" grpId="0" animBg="1"/>
      <p:bldP spid="8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656" t="44644" r="6128" b="26785"/>
          <a:stretch/>
        </p:blipFill>
        <p:spPr>
          <a:xfrm>
            <a:off x="152400" y="214313"/>
            <a:ext cx="11887200" cy="2214791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574799" y="2729150"/>
            <a:ext cx="7669214" cy="4128850"/>
          </a:xfrm>
        </p:spPr>
        <p:txBody>
          <a:bodyPr>
            <a:normAutofit/>
          </a:bodyPr>
          <a:lstStyle/>
          <a:p>
            <a:r>
              <a:rPr lang="en-US" sz="3200" b="1" u="sng" dirty="0" smtClean="0">
                <a:solidFill>
                  <a:srgbClr val="7030A0"/>
                </a:solidFill>
              </a:rPr>
              <a:t>Unit </a:t>
            </a:r>
            <a:r>
              <a:rPr lang="en-US" sz="3200" b="1" u="sng" dirty="0">
                <a:solidFill>
                  <a:srgbClr val="7030A0"/>
                </a:solidFill>
              </a:rPr>
              <a:t>5</a:t>
            </a:r>
            <a:r>
              <a:rPr lang="en-US" sz="3200" b="1" dirty="0" smtClean="0">
                <a:solidFill>
                  <a:srgbClr val="7030A0"/>
                </a:solidFill>
              </a:rPr>
              <a:t>   </a:t>
            </a:r>
            <a:r>
              <a:rPr lang="en-US" sz="3200" dirty="0" smtClean="0">
                <a:solidFill>
                  <a:srgbClr val="002060"/>
                </a:solidFill>
              </a:rPr>
              <a:t>Multiple Integral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tx1"/>
                </a:solidFill>
              </a:rPr>
              <a:t>Double </a:t>
            </a:r>
            <a:r>
              <a:rPr lang="en-US" sz="2400" b="1" dirty="0">
                <a:solidFill>
                  <a:schemeClr val="tx1"/>
                </a:solidFill>
              </a:rPr>
              <a:t>integral over Rectangles and general </a:t>
            </a:r>
            <a:r>
              <a:rPr lang="en-US" sz="2400" b="1" dirty="0" smtClean="0">
                <a:solidFill>
                  <a:schemeClr val="tx1"/>
                </a:solidFill>
              </a:rPr>
              <a:t>regions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7030A0"/>
                </a:solidFill>
              </a:rPr>
              <a:t>Double </a:t>
            </a:r>
            <a:r>
              <a:rPr lang="en-US" sz="2400" dirty="0">
                <a:solidFill>
                  <a:srgbClr val="7030A0"/>
                </a:solidFill>
              </a:rPr>
              <a:t>integrals as </a:t>
            </a:r>
            <a:r>
              <a:rPr lang="en-US" sz="2400" dirty="0" smtClean="0">
                <a:solidFill>
                  <a:srgbClr val="7030A0"/>
                </a:solidFill>
              </a:rPr>
              <a:t>volumes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7030A0"/>
                </a:solidFill>
              </a:rPr>
              <a:t>Change </a:t>
            </a:r>
            <a:r>
              <a:rPr lang="en-US" sz="2400" dirty="0">
                <a:solidFill>
                  <a:srgbClr val="7030A0"/>
                </a:solidFill>
              </a:rPr>
              <a:t>of order of </a:t>
            </a:r>
            <a:r>
              <a:rPr lang="en-US" sz="2400" dirty="0" smtClean="0">
                <a:solidFill>
                  <a:srgbClr val="7030A0"/>
                </a:solidFill>
              </a:rPr>
              <a:t>integration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7030A0"/>
                </a:solidFill>
              </a:rPr>
              <a:t>Double </a:t>
            </a:r>
            <a:r>
              <a:rPr lang="en-US" sz="2400" dirty="0">
                <a:solidFill>
                  <a:srgbClr val="7030A0"/>
                </a:solidFill>
              </a:rPr>
              <a:t>integration in polar </a:t>
            </a:r>
            <a:r>
              <a:rPr lang="en-US" sz="2400" dirty="0" smtClean="0">
                <a:solidFill>
                  <a:srgbClr val="7030A0"/>
                </a:solidFill>
              </a:rPr>
              <a:t>coordinates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7030A0"/>
                </a:solidFill>
              </a:rPr>
              <a:t>Area </a:t>
            </a:r>
            <a:r>
              <a:rPr lang="en-US" sz="2400" dirty="0">
                <a:solidFill>
                  <a:srgbClr val="7030A0"/>
                </a:solidFill>
              </a:rPr>
              <a:t>by double </a:t>
            </a:r>
            <a:r>
              <a:rPr lang="en-US" sz="2400" dirty="0" smtClean="0">
                <a:solidFill>
                  <a:srgbClr val="7030A0"/>
                </a:solidFill>
              </a:rPr>
              <a:t>integration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chemeClr val="tx1"/>
                </a:solidFill>
              </a:rPr>
              <a:t>Triple </a:t>
            </a:r>
            <a:r>
              <a:rPr lang="en-US" sz="2400" b="1" dirty="0">
                <a:solidFill>
                  <a:schemeClr val="tx1"/>
                </a:solidFill>
              </a:rPr>
              <a:t>integrals in </a:t>
            </a:r>
            <a:r>
              <a:rPr lang="en-US" sz="2400" b="1" dirty="0" smtClean="0">
                <a:solidFill>
                  <a:schemeClr val="tx1"/>
                </a:solidFill>
              </a:rPr>
              <a:t>rectangular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7030A0"/>
                </a:solidFill>
              </a:rPr>
              <a:t>Cylindrical </a:t>
            </a:r>
            <a:r>
              <a:rPr lang="en-US" sz="2400" dirty="0">
                <a:solidFill>
                  <a:srgbClr val="7030A0"/>
                </a:solidFill>
              </a:rPr>
              <a:t>and spherical </a:t>
            </a:r>
            <a:r>
              <a:rPr lang="en-US" sz="2400" dirty="0" smtClean="0">
                <a:solidFill>
                  <a:srgbClr val="7030A0"/>
                </a:solidFill>
              </a:rPr>
              <a:t>coordinates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 err="1" smtClean="0">
                <a:solidFill>
                  <a:srgbClr val="7030A0"/>
                </a:solidFill>
              </a:rPr>
              <a:t>Jacobian</a:t>
            </a:r>
            <a:endParaRPr lang="en-US" sz="2400" dirty="0" smtClean="0">
              <a:solidFill>
                <a:srgbClr val="7030A0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7030A0"/>
                </a:solidFill>
              </a:rPr>
              <a:t>Multiple </a:t>
            </a:r>
            <a:r>
              <a:rPr lang="en-US" sz="2400" dirty="0">
                <a:solidFill>
                  <a:srgbClr val="7030A0"/>
                </a:solidFill>
              </a:rPr>
              <a:t>integral by </a:t>
            </a:r>
            <a:r>
              <a:rPr lang="en-US" sz="2400" dirty="0" smtClean="0">
                <a:solidFill>
                  <a:srgbClr val="7030A0"/>
                </a:solidFill>
              </a:rPr>
              <a:t>substitution</a:t>
            </a:r>
            <a:r>
              <a:rPr lang="en-US" sz="2400" dirty="0"/>
              <a:t>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72" t="53063" r="6231" b="27309"/>
          <a:stretch/>
        </p:blipFill>
        <p:spPr>
          <a:xfrm>
            <a:off x="200024" y="914400"/>
            <a:ext cx="11825287" cy="151447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560511" y="828677"/>
            <a:ext cx="7772400" cy="160019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0755310" y="1313442"/>
            <a:ext cx="822960" cy="68681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5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2568" y="151935"/>
            <a:ext cx="9872008" cy="595303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7030A0"/>
                </a:solidFill>
              </a:rPr>
              <a:t>METHOD – 6	: D.I. OVER GENERAL REGION IN POLAR COORDINATES</a:t>
            </a:r>
            <a:r>
              <a:rPr lang="en-US" sz="2200" dirty="0">
                <a:solidFill>
                  <a:srgbClr val="FF0000"/>
                </a:solidFill>
              </a:rPr>
              <a:t>(1)</a:t>
            </a:r>
            <a:endParaRPr lang="en-US" sz="2200" dirty="0">
              <a:solidFill>
                <a:srgbClr val="7030A0"/>
              </a:solidFill>
            </a:endParaRPr>
          </a:p>
          <a:p>
            <a:endParaRPr lang="en-US" sz="2200" dirty="0" smtClean="0">
              <a:solidFill>
                <a:srgbClr val="002060"/>
              </a:solidFill>
            </a:endParaRPr>
          </a:p>
          <a:p>
            <a:r>
              <a:rPr lang="en-US" sz="2200" b="1" dirty="0" smtClean="0">
                <a:solidFill>
                  <a:srgbClr val="002060"/>
                </a:solidFill>
              </a:rPr>
              <a:t>METHOD </a:t>
            </a:r>
            <a:r>
              <a:rPr lang="en-US" sz="2200" b="1" dirty="0">
                <a:solidFill>
                  <a:srgbClr val="002060"/>
                </a:solidFill>
              </a:rPr>
              <a:t>– </a:t>
            </a:r>
            <a:r>
              <a:rPr lang="en-US" sz="2200" b="1" dirty="0" smtClean="0">
                <a:solidFill>
                  <a:srgbClr val="002060"/>
                </a:solidFill>
              </a:rPr>
              <a:t>5	: </a:t>
            </a:r>
            <a:r>
              <a:rPr lang="en-US" sz="2200" b="1" dirty="0">
                <a:solidFill>
                  <a:srgbClr val="002060"/>
                </a:solidFill>
              </a:rPr>
              <a:t>D.I. BY CHANGE OF ORDER OF </a:t>
            </a:r>
            <a:r>
              <a:rPr lang="en-US" sz="2200" b="1" dirty="0" smtClean="0">
                <a:solidFill>
                  <a:srgbClr val="002060"/>
                </a:solidFill>
              </a:rPr>
              <a:t>INTEGRATION</a:t>
            </a:r>
            <a:r>
              <a:rPr lang="en-US" sz="2200" b="1" dirty="0" smtClean="0">
                <a:solidFill>
                  <a:srgbClr val="FF0000"/>
                </a:solidFill>
              </a:rPr>
              <a:t>(3</a:t>
            </a:r>
            <a:r>
              <a:rPr lang="en-US" sz="2200" dirty="0" smtClean="0">
                <a:solidFill>
                  <a:srgbClr val="FF0000"/>
                </a:solidFill>
              </a:rPr>
              <a:t>)</a:t>
            </a:r>
            <a:endParaRPr lang="en-US" sz="2200" dirty="0">
              <a:solidFill>
                <a:srgbClr val="002060"/>
              </a:solidFill>
            </a:endParaRPr>
          </a:p>
          <a:p>
            <a:r>
              <a:rPr lang="en-US" sz="2200" dirty="0" smtClean="0">
                <a:solidFill>
                  <a:srgbClr val="7030A0"/>
                </a:solidFill>
              </a:rPr>
              <a:t>METHOD </a:t>
            </a:r>
            <a:r>
              <a:rPr lang="en-US" sz="2200" dirty="0">
                <a:solidFill>
                  <a:srgbClr val="7030A0"/>
                </a:solidFill>
              </a:rPr>
              <a:t>– </a:t>
            </a:r>
            <a:r>
              <a:rPr lang="en-US" sz="2200" dirty="0" smtClean="0">
                <a:solidFill>
                  <a:srgbClr val="7030A0"/>
                </a:solidFill>
              </a:rPr>
              <a:t>13	: </a:t>
            </a:r>
            <a:r>
              <a:rPr lang="en-US" sz="2200" dirty="0">
                <a:solidFill>
                  <a:srgbClr val="7030A0"/>
                </a:solidFill>
              </a:rPr>
              <a:t>D.I. BY CHANGE OF VARIABLE IN CARTESIAN COORDINATES</a:t>
            </a:r>
          </a:p>
          <a:p>
            <a:r>
              <a:rPr lang="en-US" sz="2200" dirty="0">
                <a:solidFill>
                  <a:srgbClr val="002060"/>
                </a:solidFill>
              </a:rPr>
              <a:t>METHOD – </a:t>
            </a:r>
            <a:r>
              <a:rPr lang="en-US" sz="2200" dirty="0" smtClean="0">
                <a:solidFill>
                  <a:srgbClr val="002060"/>
                </a:solidFill>
              </a:rPr>
              <a:t>14	: </a:t>
            </a:r>
            <a:r>
              <a:rPr lang="en-US" sz="2200" dirty="0">
                <a:solidFill>
                  <a:srgbClr val="002060"/>
                </a:solidFill>
              </a:rPr>
              <a:t>D.I. BY CHANGE OF VARIABLE IN POLAR </a:t>
            </a:r>
            <a:r>
              <a:rPr lang="en-US" sz="2200" dirty="0" smtClean="0">
                <a:solidFill>
                  <a:srgbClr val="002060"/>
                </a:solidFill>
              </a:rPr>
              <a:t>COORDINATES</a:t>
            </a:r>
            <a:r>
              <a:rPr lang="en-US" sz="2200" dirty="0" smtClean="0">
                <a:solidFill>
                  <a:srgbClr val="FF0000"/>
                </a:solidFill>
              </a:rPr>
              <a:t>(2)</a:t>
            </a:r>
          </a:p>
          <a:p>
            <a:endParaRPr lang="en-US" sz="2200" dirty="0" smtClean="0">
              <a:solidFill>
                <a:srgbClr val="FF0000"/>
              </a:solidFill>
            </a:endParaRPr>
          </a:p>
          <a:p>
            <a:r>
              <a:rPr lang="en-US" sz="2200" dirty="0">
                <a:solidFill>
                  <a:srgbClr val="002060"/>
                </a:solidFill>
              </a:rPr>
              <a:t>METHOD – 7	: AREA BY DOUBLE INTEGRATION IN CARTESIAN COORDINATES</a:t>
            </a:r>
            <a:r>
              <a:rPr lang="en-US" sz="2200" dirty="0">
                <a:solidFill>
                  <a:srgbClr val="FF0000"/>
                </a:solidFill>
              </a:rPr>
              <a:t>(1)</a:t>
            </a:r>
            <a:endParaRPr lang="en-US" sz="2200" dirty="0">
              <a:solidFill>
                <a:srgbClr val="002060"/>
              </a:solidFill>
            </a:endParaRPr>
          </a:p>
          <a:p>
            <a:r>
              <a:rPr lang="en-US" sz="2200" dirty="0">
                <a:solidFill>
                  <a:srgbClr val="7030A0"/>
                </a:solidFill>
              </a:rPr>
              <a:t>METHOD – 8	: AREA BY DOUBLE INTEGRATION IN POLAR COORDINATES</a:t>
            </a:r>
          </a:p>
          <a:p>
            <a:r>
              <a:rPr lang="en-US" sz="2200" dirty="0">
                <a:solidFill>
                  <a:srgbClr val="002060"/>
                </a:solidFill>
              </a:rPr>
              <a:t>METHOD – 4	: DOUBLE INTEGRALS AS VOLUMES</a:t>
            </a:r>
            <a:r>
              <a:rPr lang="en-US" sz="2200" dirty="0">
                <a:solidFill>
                  <a:srgbClr val="FF0000"/>
                </a:solidFill>
              </a:rPr>
              <a:t>(1)</a:t>
            </a:r>
          </a:p>
          <a:p>
            <a:endParaRPr lang="en-US" sz="2200" dirty="0">
              <a:solidFill>
                <a:srgbClr val="FF0000"/>
              </a:solidFill>
            </a:endParaRPr>
          </a:p>
          <a:p>
            <a:r>
              <a:rPr lang="en-US" sz="2200" dirty="0">
                <a:solidFill>
                  <a:srgbClr val="002060"/>
                </a:solidFill>
              </a:rPr>
              <a:t>METHOD – 9	: T.I. OVER GENERAL REGION IN CARTESIAN COORDINATES</a:t>
            </a:r>
          </a:p>
          <a:p>
            <a:r>
              <a:rPr lang="en-US" sz="2200" dirty="0">
                <a:solidFill>
                  <a:srgbClr val="7030A0"/>
                </a:solidFill>
              </a:rPr>
              <a:t>METHOD – 10	: T.I. OVER GENERAL REGION IN CYLINDRICAL COORDINATES</a:t>
            </a:r>
          </a:p>
          <a:p>
            <a:r>
              <a:rPr lang="en-US" sz="2200" dirty="0">
                <a:solidFill>
                  <a:srgbClr val="002060"/>
                </a:solidFill>
              </a:rPr>
              <a:t>METHOD – 11	: T.I. OVER GENERAL REGION IN SPHERICAL COORDINATES</a:t>
            </a:r>
            <a:r>
              <a:rPr lang="en-US" sz="2200" dirty="0">
                <a:solidFill>
                  <a:srgbClr val="FF0000"/>
                </a:solidFill>
              </a:rPr>
              <a:t>(1)</a:t>
            </a:r>
            <a:endParaRPr lang="en-US" sz="2200" dirty="0">
              <a:solidFill>
                <a:srgbClr val="002060"/>
              </a:solidFill>
            </a:endParaRPr>
          </a:p>
          <a:p>
            <a:endParaRPr lang="en-US" sz="2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56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29056"/>
            <a:ext cx="10515600" cy="2852737"/>
          </a:xfrm>
        </p:spPr>
        <p:txBody>
          <a:bodyPr/>
          <a:lstStyle/>
          <a:p>
            <a:r>
              <a:rPr lang="en-US" dirty="0" smtClean="0"/>
              <a:t>D.I. </a:t>
            </a:r>
            <a:r>
              <a:rPr lang="en-US" dirty="0"/>
              <a:t>b</a:t>
            </a:r>
            <a:r>
              <a:rPr lang="en-US" dirty="0" smtClean="0"/>
              <a:t>y change of </a:t>
            </a:r>
            <a:r>
              <a:rPr lang="en-US" u="sng" dirty="0" smtClean="0"/>
              <a:t>Order</a:t>
            </a:r>
            <a:r>
              <a:rPr lang="en-US" dirty="0" smtClean="0"/>
              <a:t> of integration(Method-5)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22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to find </a:t>
            </a:r>
            <a:r>
              <a:rPr lang="en-US" dirty="0"/>
              <a:t>d</a:t>
            </a:r>
            <a:r>
              <a:rPr lang="en-US" dirty="0" smtClean="0"/>
              <a:t>ouble integral by change of </a:t>
            </a:r>
            <a:r>
              <a:rPr lang="en-US" dirty="0" smtClean="0">
                <a:solidFill>
                  <a:srgbClr val="FF0000"/>
                </a:solidFill>
              </a:rPr>
              <a:t>Order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If we </a:t>
            </a:r>
            <a:r>
              <a:rPr lang="en-US" dirty="0"/>
              <a:t>want </a:t>
            </a:r>
            <a:r>
              <a:rPr lang="en-US" dirty="0" smtClean="0"/>
              <a:t>to </a:t>
            </a:r>
            <a:r>
              <a:rPr lang="en-US" dirty="0"/>
              <a:t>find the value of given double integral </a:t>
            </a:r>
            <a:r>
              <a:rPr lang="en-US" dirty="0" smtClean="0"/>
              <a:t>by changing the order of Integration, we will follow following steps:</a:t>
            </a:r>
            <a:endParaRPr lang="en-US" dirty="0"/>
          </a:p>
        </p:txBody>
      </p:sp>
      <p:graphicFrame>
        <p:nvGraphicFramePr>
          <p:cNvPr id="5" name="Diagram 4">
            <a:hlinkClick r:id="" action="ppaction://noaction" highlightClick="1"/>
          </p:cNvPr>
          <p:cNvGraphicFramePr/>
          <p:nvPr>
            <p:extLst/>
          </p:nvPr>
        </p:nvGraphicFramePr>
        <p:xfrm>
          <a:off x="284563" y="1801906"/>
          <a:ext cx="11562296" cy="4262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095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66A88D-723A-4451-9AE2-A66920F239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6F66A88D-723A-4451-9AE2-A66920F239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D80E4B0-E436-4993-9C4E-8C3700BCB1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9D80E4B0-E436-4993-9C4E-8C3700BCB1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5F754A-D48D-4C1C-9813-D4BC7CC505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>
                                            <p:graphicEl>
                                              <a:dgm id="{8C5F754A-D48D-4C1C-9813-D4BC7CC505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A1B0B9-3CE3-4BAD-B5F7-1C2E9F488B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">
                                            <p:graphicEl>
                                              <a:dgm id="{55A1B0B9-3CE3-4BAD-B5F7-1C2E9F488B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E277CB-3695-4D7D-9FFB-450B66C38D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">
                                            <p:graphicEl>
                                              <a:dgm id="{ADE277CB-3695-4D7D-9FFB-450B66C38D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7E9453-7683-49C8-914F-71094AD4C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">
                                            <p:graphicEl>
                                              <a:dgm id="{AA7E9453-7683-49C8-914F-71094AD4CF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3DADFA-7713-4152-AD1C-3F1F38612F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B23DADFA-7713-4152-AD1C-3F1F38612F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F92455-A223-48BD-8B94-BB99D96725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5">
                                            <p:graphicEl>
                                              <a:dgm id="{A1F92455-A223-48BD-8B94-BB99D96725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0A09261-2454-4BB0-92CD-C6E2FB2BE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">
                                            <p:graphicEl>
                                              <a:dgm id="{00A09261-2454-4BB0-92CD-C6E2FB2BE4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DDAF232-9411-4389-B638-7AE741836D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5">
                                            <p:graphicEl>
                                              <a:dgm id="{9DDAF232-9411-4389-B638-7AE741836D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DA2AFA-BF32-4992-888E-A33788327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5">
                                            <p:graphicEl>
                                              <a:dgm id="{6DDA2AFA-BF32-4992-888E-A337883271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</a:t>
                </a:r>
                <a:r>
                  <a:rPr lang="en-US" dirty="0" smtClean="0"/>
                  <a:t>5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4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2"/>
                <a:ext cx="5943600" cy="2560320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b="0" i="0" dirty="0" smtClean="0">
                    <a:solidFill>
                      <a:schemeClr val="bg1"/>
                    </a:solidFill>
                    <a:latin typeface="+mj-lt"/>
                  </a:rPr>
                  <a:t>Change the order of </a:t>
                </a:r>
                <a:endParaRPr lang="en-US" b="0" i="0" dirty="0" smtClean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sub>
                            <m: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2"/>
                <a:ext cx="5943600" cy="2560320"/>
              </a:xfrm>
              <a:blipFill rotWithShape="0">
                <a:blip r:embed="rId3"/>
                <a:stretch>
                  <a:fillRect l="-2154" t="-2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80" y="3574084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6230471" y="863442"/>
            <a:ext cx="5760720" cy="484632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25000"/>
              </a:lnSpc>
            </a:pPr>
            <a:r>
              <a:rPr lang="en-US" sz="2400" dirty="0">
                <a:solidFill>
                  <a:srgbClr val="002060"/>
                </a:solidFill>
              </a:rPr>
              <a:t>Draw the region from </a:t>
            </a:r>
            <a:r>
              <a:rPr lang="en-US" sz="2400" dirty="0">
                <a:solidFill>
                  <a:srgbClr val="FF0000"/>
                </a:solidFill>
              </a:rPr>
              <a:t>given</a:t>
            </a:r>
            <a:r>
              <a:rPr lang="en-US" sz="2400" dirty="0">
                <a:solidFill>
                  <a:srgbClr val="002060"/>
                </a:solidFill>
              </a:rPr>
              <a:t> data	</a:t>
            </a:r>
            <a:r>
              <a:rPr lang="en-US" sz="2400" dirty="0" smtClean="0">
                <a:solidFill>
                  <a:srgbClr val="002060"/>
                </a:solidFill>
              </a:rPr>
              <a:t>i.e. from </a:t>
            </a:r>
            <a:r>
              <a:rPr lang="en-US" sz="2400" dirty="0">
                <a:solidFill>
                  <a:srgbClr val="FF0000"/>
                </a:solidFill>
              </a:rPr>
              <a:t>limits</a:t>
            </a:r>
            <a:r>
              <a:rPr lang="en-US" sz="2400" dirty="0">
                <a:solidFill>
                  <a:srgbClr val="002060"/>
                </a:solidFill>
              </a:rPr>
              <a:t> of integrals.</a:t>
            </a:r>
          </a:p>
          <a:p>
            <a:pPr lvl="0">
              <a:lnSpc>
                <a:spcPct val="125000"/>
              </a:lnSpc>
            </a:pPr>
            <a:r>
              <a:rPr lang="en-US" sz="2400" dirty="0">
                <a:solidFill>
                  <a:srgbClr val="002060"/>
                </a:solidFill>
              </a:rPr>
              <a:t>Draw the </a:t>
            </a:r>
            <a:r>
              <a:rPr lang="en-US" sz="2400" dirty="0">
                <a:solidFill>
                  <a:srgbClr val="FF0000"/>
                </a:solidFill>
              </a:rPr>
              <a:t>strip</a:t>
            </a:r>
            <a:r>
              <a:rPr lang="en-US" sz="2400" dirty="0">
                <a:solidFill>
                  <a:srgbClr val="002060"/>
                </a:solidFill>
              </a:rPr>
              <a:t> as per given limit of integrals.</a:t>
            </a:r>
          </a:p>
          <a:p>
            <a:pPr lvl="0">
              <a:lnSpc>
                <a:spcPct val="125000"/>
              </a:lnSpc>
            </a:pPr>
            <a:r>
              <a:rPr lang="en-US" sz="2400" dirty="0">
                <a:solidFill>
                  <a:srgbClr val="002060"/>
                </a:solidFill>
              </a:rPr>
              <a:t> Now remove the given strip and </a:t>
            </a:r>
            <a:r>
              <a:rPr lang="en-US" sz="2400" dirty="0">
                <a:solidFill>
                  <a:srgbClr val="FF0000"/>
                </a:solidFill>
              </a:rPr>
              <a:t>draw</a:t>
            </a:r>
            <a:r>
              <a:rPr lang="en-US" sz="2400" dirty="0">
                <a:solidFill>
                  <a:srgbClr val="002060"/>
                </a:solidFill>
              </a:rPr>
              <a:t> the </a:t>
            </a:r>
            <a:r>
              <a:rPr lang="en-US" sz="2400" dirty="0">
                <a:solidFill>
                  <a:srgbClr val="FF0000"/>
                </a:solidFill>
              </a:rPr>
              <a:t>new</a:t>
            </a:r>
            <a:r>
              <a:rPr lang="en-US" sz="2400" dirty="0">
                <a:solidFill>
                  <a:srgbClr val="002060"/>
                </a:solidFill>
              </a:rPr>
              <a:t> strip </a:t>
            </a:r>
            <a:r>
              <a:rPr lang="en-US" sz="2400" dirty="0">
                <a:solidFill>
                  <a:srgbClr val="FF0000"/>
                </a:solidFill>
              </a:rPr>
              <a:t>perpendicular</a:t>
            </a:r>
            <a:r>
              <a:rPr lang="en-US" sz="2400" dirty="0">
                <a:solidFill>
                  <a:srgbClr val="002060"/>
                </a:solidFill>
              </a:rPr>
              <a:t> to </a:t>
            </a:r>
            <a:r>
              <a:rPr lang="en-US" sz="2400" dirty="0">
                <a:solidFill>
                  <a:srgbClr val="FF0000"/>
                </a:solidFill>
              </a:rPr>
              <a:t>old</a:t>
            </a:r>
            <a:r>
              <a:rPr lang="en-US" sz="2400" dirty="0">
                <a:solidFill>
                  <a:srgbClr val="002060"/>
                </a:solidFill>
              </a:rPr>
              <a:t> strip.</a:t>
            </a:r>
          </a:p>
          <a:p>
            <a:pPr lvl="0">
              <a:lnSpc>
                <a:spcPct val="125000"/>
              </a:lnSpc>
            </a:pPr>
            <a:r>
              <a:rPr lang="en-US" sz="2400" dirty="0">
                <a:solidFill>
                  <a:srgbClr val="002060"/>
                </a:solidFill>
              </a:rPr>
              <a:t>Find the </a:t>
            </a:r>
            <a:r>
              <a:rPr lang="en-US" sz="2400" dirty="0">
                <a:solidFill>
                  <a:srgbClr val="FF0000"/>
                </a:solidFill>
              </a:rPr>
              <a:t>limit</a:t>
            </a:r>
            <a:r>
              <a:rPr lang="en-US" sz="2400" dirty="0">
                <a:solidFill>
                  <a:srgbClr val="002060"/>
                </a:solidFill>
              </a:rPr>
              <a:t> of both integrals from new </a:t>
            </a:r>
            <a:r>
              <a:rPr lang="en-US" sz="2400" dirty="0">
                <a:solidFill>
                  <a:srgbClr val="FF0000"/>
                </a:solidFill>
              </a:rPr>
              <a:t>strip</a:t>
            </a:r>
            <a:r>
              <a:rPr lang="en-US" sz="2400" dirty="0">
                <a:solidFill>
                  <a:srgbClr val="002060"/>
                </a:solidFill>
              </a:rPr>
              <a:t> &amp; </a:t>
            </a:r>
            <a:r>
              <a:rPr lang="en-US" sz="2400" dirty="0">
                <a:solidFill>
                  <a:srgbClr val="FF0000"/>
                </a:solidFill>
              </a:rPr>
              <a:t>region</a:t>
            </a:r>
            <a:r>
              <a:rPr lang="en-US" sz="2400" dirty="0">
                <a:solidFill>
                  <a:srgbClr val="002060"/>
                </a:solidFill>
              </a:rPr>
              <a:t>.</a:t>
            </a:r>
          </a:p>
          <a:p>
            <a:pPr lvl="0">
              <a:lnSpc>
                <a:spcPct val="125000"/>
              </a:lnSpc>
            </a:pPr>
            <a:r>
              <a:rPr lang="en-US" sz="2400" dirty="0">
                <a:solidFill>
                  <a:srgbClr val="002060"/>
                </a:solidFill>
              </a:rPr>
              <a:t>Calculate the example as the example of </a:t>
            </a:r>
            <a:r>
              <a:rPr lang="en-US" sz="2400" dirty="0">
                <a:solidFill>
                  <a:srgbClr val="FF0000"/>
                </a:solidFill>
              </a:rPr>
              <a:t>double</a:t>
            </a:r>
            <a:r>
              <a:rPr lang="en-US" sz="2400" dirty="0">
                <a:solidFill>
                  <a:srgbClr val="00206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integrals</a:t>
            </a:r>
            <a:r>
              <a:rPr lang="en-US" sz="2400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3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809975" y="4258544"/>
            <a:ext cx="5486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73094" y="5306069"/>
            <a:ext cx="5486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595889" y="4201392"/>
            <a:ext cx="14630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464989" y="5350166"/>
            <a:ext cx="14630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>
            <a:off x="3954799" y="4799495"/>
            <a:ext cx="100584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1180" y="4144240"/>
                <a:ext cx="4884479" cy="1561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sub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4144240"/>
                <a:ext cx="4884479" cy="15619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466034" y="740631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4"/>
              <p:cNvSpPr txBox="1">
                <a:spLocks/>
              </p:cNvSpPr>
              <p:nvPr/>
            </p:nvSpPr>
            <p:spPr>
              <a:xfrm>
                <a:off x="6616694" y="871557"/>
                <a:ext cx="5486400" cy="5486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From </a:t>
                </a:r>
                <a:r>
                  <a:rPr lang="en-US" dirty="0"/>
                  <a:t>the limits of Integral, We have</a:t>
                </a:r>
              </a:p>
              <a:p>
                <a:pPr>
                  <a:lnSpc>
                    <a:spcPct val="150000"/>
                  </a:lnSpc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=1 −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=1+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 3" panose="05040102010807070707" pitchFamily="18" charset="2"/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dirty="0"/>
                  <a:t>	&amp;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=2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 3" panose="05040102010807070707" pitchFamily="18" charset="2"/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Wingdings 3" panose="05040102010807070707" pitchFamily="18" charset="2"/>
                  <a:buNone/>
                </a:pP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 1</m:t>
                    </m:r>
                    <m:r>
                      <m:rPr>
                        <m:nor/>
                      </m:rPr>
                      <a:rPr lang="en-US" dirty="0"/>
                      <m:t>		     &amp;     	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=2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694" y="871557"/>
                <a:ext cx="5486400" cy="5486400"/>
              </a:xfrm>
              <a:prstGeom prst="rect">
                <a:avLst/>
              </a:prstGeom>
              <a:blipFill rotWithShape="0">
                <a:blip r:embed="rId5"/>
                <a:stretch>
                  <a:fillRect l="-2000" t="-2000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92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33" grpId="0" uiExpand="1" build="p" animBg="1"/>
      <p:bldP spid="32" grpId="0" uiExpand="1" build="p" animBg="1"/>
      <p:bldP spid="31" grpId="0" uiExpand="1" build="p" animBg="1"/>
      <p:bldP spid="30" grpId="0" uiExpand="1" build="p" animBg="1"/>
      <p:bldP spid="26" grpId="0" animBg="1"/>
      <p:bldP spid="3" grpId="0"/>
      <p:bldP spid="35" grpId="0" animBg="1"/>
      <p:bldP spid="38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Rough 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1181" y="863444"/>
                <a:ext cx="4912308" cy="5408275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=1 −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=−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−1+1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+1)+1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1" y="863444"/>
                <a:ext cx="4912308" cy="540827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 txBox="1">
                <a:spLocks/>
              </p:cNvSpPr>
              <p:nvPr/>
            </p:nvSpPr>
            <p:spPr>
              <a:xfrm>
                <a:off x="5684255" y="863444"/>
                <a:ext cx="4912308" cy="54082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=1+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−1+1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+1)+1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55" y="863444"/>
                <a:ext cx="4912308" cy="54082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237285" y="740631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85947" y="4154806"/>
            <a:ext cx="1828800" cy="914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0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</a:t>
                </a:r>
                <a:r>
                  <a:rPr lang="en-US" dirty="0" smtClean="0"/>
                  <a:t>5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4(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31181" y="863444"/>
                <a:ext cx="6067914" cy="184460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 smtClean="0"/>
                  <a:t>We have</a:t>
                </a:r>
                <a:endParaRPr lang="en-US" dirty="0"/>
              </a:p>
              <a:p>
                <a:pPr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=1 −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=1+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= 1  </m:t>
                      </m:r>
                      <m:r>
                        <m:rPr>
                          <m:nor/>
                        </m:rPr>
                        <a:rPr lang="en-US" dirty="0"/>
                        <m:t>	&amp;</m:t>
                      </m:r>
                      <m:r>
                        <m:rPr>
                          <m:nor/>
                        </m:rPr>
                        <a:rPr lang="en-US" b="0" i="0" dirty="0" smtClean="0"/>
                        <m:t>  </m:t>
                      </m:r>
                      <m:r>
                        <m:rPr>
                          <m:nor/>
                        </m:rPr>
                        <a:rPr lang="en-US" dirty="0"/>
                        <m:t> 	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=2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1" y="863444"/>
                <a:ext cx="6067914" cy="1844608"/>
              </a:xfrm>
              <a:blipFill rotWithShape="0">
                <a:blip r:embed="rId3"/>
                <a:stretch>
                  <a:fillRect l="-1910" t="-3642" b="-4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312285" y="4973460"/>
            <a:ext cx="5486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175404" y="6020985"/>
            <a:ext cx="5486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2021917" y="4920230"/>
            <a:ext cx="14630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2294241" y="6016965"/>
            <a:ext cx="64008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>
            <a:off x="4434690" y="5501728"/>
            <a:ext cx="9144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1181" y="3066917"/>
                <a:ext cx="5158785" cy="1561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sub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1" y="3066917"/>
                <a:ext cx="5158785" cy="156196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338" y="910613"/>
            <a:ext cx="5486400" cy="5486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292" y="911567"/>
            <a:ext cx="5486400" cy="5486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292" y="910614"/>
            <a:ext cx="5486400" cy="5486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339" y="916118"/>
            <a:ext cx="5486400" cy="5486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339" y="917071"/>
            <a:ext cx="5486400" cy="5486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339" y="917071"/>
            <a:ext cx="5486400" cy="5486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339" y="917730"/>
            <a:ext cx="5486400" cy="5486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934" y="923511"/>
            <a:ext cx="5486400" cy="5486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339" y="917071"/>
            <a:ext cx="54864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1181" y="4835047"/>
                <a:ext cx="5362878" cy="1561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𝐝𝐱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1" y="4835047"/>
                <a:ext cx="5362878" cy="156196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/>
          <p:cNvSpPr/>
          <p:nvPr/>
        </p:nvSpPr>
        <p:spPr>
          <a:xfrm>
            <a:off x="9042950" y="3066917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902070" y="3066916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087309" y="5516016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087309" y="1614739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2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3" grpId="0" build="p" animBg="1"/>
      <p:bldP spid="32" grpId="0" build="p" animBg="1"/>
      <p:bldP spid="31" grpId="0" build="p" animBg="1"/>
      <p:bldP spid="30" grpId="0" build="p" animBg="1"/>
      <p:bldP spid="26" grpId="0" animBg="1"/>
      <p:bldP spid="3" grpId="0"/>
      <p:bldP spid="27" grpId="0"/>
      <p:bldP spid="28" grpId="0" animBg="1"/>
      <p:bldP spid="34" grpId="0" animBg="1"/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</a:t>
                </a:r>
                <a:r>
                  <a:rPr lang="en-US" dirty="0" smtClean="0"/>
                  <a:t>5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7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2"/>
                <a:ext cx="4114800" cy="1806713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Evaluate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3 </m:t>
                                      </m:r>
                                    </m:den>
                                  </m:f>
                                </m:e>
                              </m:rad>
                            </m:sub>
                            <m: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2"/>
                <a:ext cx="4114800" cy="1806713"/>
              </a:xfr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80" y="2817488"/>
            <a:ext cx="338328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 </a:t>
            </a:r>
            <a:r>
              <a:rPr lang="en-US" dirty="0" smtClean="0">
                <a:solidFill>
                  <a:srgbClr val="FFFF00"/>
                </a:solidFill>
              </a:rPr>
              <a:t>S-19 (7mark)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823385" y="3869533"/>
            <a:ext cx="5486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99197" y="4932920"/>
            <a:ext cx="5486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446054" y="3882051"/>
            <a:ext cx="5486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357737" y="4934096"/>
            <a:ext cx="548640" cy="7315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>
            <a:off x="2380966" y="4423972"/>
            <a:ext cx="9144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1180" y="3882051"/>
                <a:ext cx="3293402" cy="1795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3 </m:t>
                                      </m:r>
                                    </m:den>
                                  </m:f>
                                </m:e>
                              </m:rad>
                            </m:sub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3882051"/>
                <a:ext cx="3293402" cy="17956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466034" y="740631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4"/>
              <p:cNvSpPr txBox="1">
                <a:spLocks/>
              </p:cNvSpPr>
              <p:nvPr/>
            </p:nvSpPr>
            <p:spPr>
              <a:xfrm>
                <a:off x="6616694" y="871557"/>
                <a:ext cx="5486400" cy="59195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From </a:t>
                </a:r>
                <a:r>
                  <a:rPr lang="en-US" dirty="0"/>
                  <a:t>the limits of Integral, We have</a:t>
                </a: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3 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 3" panose="05040102010807070707" pitchFamily="18" charset="2"/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=0</m:t>
                    </m:r>
                  </m:oMath>
                </a14:m>
                <a:r>
                  <a:rPr lang="en-US" dirty="0"/>
                  <a:t>	&amp;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=3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buFont typeface="Wingdings 3" panose="05040102010807070707" pitchFamily="18" charset="2"/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	&amp;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=0</m:t>
                    </m:r>
                    <m:r>
                      <m:rPr>
                        <m:nor/>
                      </m:rPr>
                      <a:rPr lang="en-US" dirty="0"/>
                      <m:t>	</m:t>
                    </m:r>
                  </m:oMath>
                </a14:m>
                <a:r>
                  <a:rPr lang="en-US" dirty="0"/>
                  <a:t>	&amp;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	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=3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694" y="871557"/>
                <a:ext cx="5486400" cy="5919506"/>
              </a:xfrm>
              <a:prstGeom prst="rect">
                <a:avLst/>
              </a:prstGeom>
              <a:blipFill rotWithShape="0">
                <a:blip r:embed="rId5"/>
                <a:stretch>
                  <a:fillRect l="-2000" t="-1854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240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build="p" animBg="1"/>
      <p:bldP spid="32" grpId="0" build="p" animBg="1"/>
      <p:bldP spid="31" grpId="0" build="p" animBg="1"/>
      <p:bldP spid="30" grpId="0" build="p" animBg="1"/>
      <p:bldP spid="26" grpId="0" animBg="1"/>
      <p:bldP spid="3" grpId="0"/>
      <p:bldP spid="3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</a:t>
                </a:r>
                <a:r>
                  <a:rPr lang="en-US" dirty="0" smtClean="0"/>
                  <a:t>5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7(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4983745" cy="2045881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 smtClean="0"/>
                  <a:t>We have</a:t>
                </a: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/3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r>
                  <a:rPr lang="en-US" dirty="0"/>
                  <a:t>	&amp;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=1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dirty="0"/>
                      <m:t>	</m:t>
                    </m:r>
                  </m:oMath>
                </a14:m>
                <a:r>
                  <a:rPr lang="en-US" dirty="0"/>
                  <a:t>	&amp;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	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=3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4983745" cy="2045881"/>
              </a:xfrm>
              <a:blipFill rotWithShape="0">
                <a:blip r:embed="rId3"/>
                <a:stretch>
                  <a:fillRect l="-2326" t="-3284" b="-7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014409" y="4940779"/>
            <a:ext cx="36576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874393" y="5996800"/>
            <a:ext cx="36576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499010" y="4940779"/>
            <a:ext cx="64008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408745" y="6007750"/>
            <a:ext cx="64008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>
            <a:off x="2670137" y="5497751"/>
            <a:ext cx="9144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1181" y="3066917"/>
                <a:ext cx="3566681" cy="17956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3 </m:t>
                                      </m:r>
                                    </m:den>
                                  </m:f>
                                </m:e>
                              </m:rad>
                            </m:sub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1" y="3066917"/>
                <a:ext cx="3566681" cy="17956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Content Placehold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977" y="863444"/>
            <a:ext cx="6400800" cy="4800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977" y="863444"/>
            <a:ext cx="6400800" cy="4800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977" y="863444"/>
            <a:ext cx="6400800" cy="4800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977" y="863444"/>
            <a:ext cx="6400800" cy="4800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977" y="863444"/>
            <a:ext cx="6400800" cy="4800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977" y="865743"/>
            <a:ext cx="6400800" cy="4800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977" y="863444"/>
            <a:ext cx="6400800" cy="4800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977" y="861145"/>
            <a:ext cx="6400800" cy="4800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977" y="858846"/>
            <a:ext cx="6400800" cy="4800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-34598" y="4885360"/>
                <a:ext cx="3744165" cy="1451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sup>
                              </m:s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598" y="4885360"/>
                <a:ext cx="3744165" cy="145110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/>
          <p:cNvSpPr/>
          <p:nvPr/>
        </p:nvSpPr>
        <p:spPr>
          <a:xfrm>
            <a:off x="6644523" y="2498804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503644" y="2498804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644523" y="3462364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644523" y="1972054"/>
            <a:ext cx="182880" cy="1828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4227233" y="5722962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2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0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3" grpId="0" build="p" animBg="1"/>
      <p:bldP spid="32" grpId="0" build="p" animBg="1"/>
      <p:bldP spid="31" grpId="0" build="p" animBg="1"/>
      <p:bldP spid="30" grpId="0" build="p" animBg="1"/>
      <p:bldP spid="26" grpId="0" animBg="1"/>
      <p:bldP spid="3" grpId="0"/>
      <p:bldP spid="27" grpId="0"/>
      <p:bldP spid="28" grpId="0" animBg="1"/>
      <p:bldP spid="34" grpId="0" animBg="1"/>
      <p:bldP spid="36" grpId="0" animBg="1"/>
      <p:bldP spid="37" grpId="0" animBg="1"/>
      <p:bldP spid="29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</a:t>
                </a:r>
                <a:r>
                  <a:rPr lang="en-US" dirty="0" smtClean="0"/>
                  <a:t>5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12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1"/>
                <a:ext cx="6035040" cy="2394823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i="0" dirty="0" smtClean="0">
                    <a:solidFill>
                      <a:schemeClr val="bg1"/>
                    </a:solidFill>
                    <a:latin typeface="+mj-lt"/>
                  </a:rPr>
                  <a:t>Change the order of integrations and hence evaluate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2 </m:t>
                                      </m:r>
                                    </m:sup>
                                  </m:sSup>
                                </m:e>
                              </m:rad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sup>
                                      </m:sSup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1"/>
                <a:ext cx="6035040" cy="2394823"/>
              </a:xfrm>
              <a:blipFill rotWithShape="0">
                <a:blip r:embed="rId3"/>
                <a:stretch>
                  <a:fillRect l="-2121" t="-2806" r="-2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80" y="3405101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801313" y="4170623"/>
            <a:ext cx="36576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83387" y="5241837"/>
            <a:ext cx="36576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121127" y="4150128"/>
            <a:ext cx="9144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228460" y="5241837"/>
            <a:ext cx="36576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>
            <a:off x="5478126" y="4737081"/>
            <a:ext cx="9144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1180" y="4075158"/>
                <a:ext cx="6309360" cy="1489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2 </m:t>
                                      </m:r>
                                    </m:sup>
                                  </m:sSup>
                                </m:e>
                              </m:rad>
                            </m:sup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sup>
                                      </m:s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ad>
                                    <m:radPr>
                                      <m:degHide m:val="on"/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4075158"/>
                <a:ext cx="6309360" cy="14895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466034" y="740631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4"/>
              <p:cNvSpPr txBox="1">
                <a:spLocks/>
              </p:cNvSpPr>
              <p:nvPr/>
            </p:nvSpPr>
            <p:spPr>
              <a:xfrm>
                <a:off x="6616694" y="871557"/>
                <a:ext cx="5486400" cy="54123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From </a:t>
                </a:r>
                <a:r>
                  <a:rPr lang="en-US" dirty="0"/>
                  <a:t>the limits of Integral, We have</a:t>
                </a: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2 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 3" panose="05040102010807070707" pitchFamily="18" charset="2"/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=0</m:t>
                    </m:r>
                  </m:oMath>
                </a14:m>
                <a:r>
                  <a:rPr lang="en-US" dirty="0"/>
                  <a:t>	&amp;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=1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100000"/>
                  </a:lnSpc>
                  <a:buFont typeface="Wingdings 3" panose="05040102010807070707" pitchFamily="18" charset="2"/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	&amp;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=0</m:t>
                    </m:r>
                    <m:r>
                      <m:rPr>
                        <m:nor/>
                      </m:rPr>
                      <a:rPr lang="en-US" dirty="0"/>
                      <m:t>	</m:t>
                    </m:r>
                  </m:oMath>
                </a14:m>
                <a:r>
                  <a:rPr lang="en-US" dirty="0"/>
                  <a:t>	&amp;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	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=1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694" y="871557"/>
                <a:ext cx="5486400" cy="5412315"/>
              </a:xfrm>
              <a:prstGeom prst="rect">
                <a:avLst/>
              </a:prstGeom>
              <a:blipFill rotWithShape="0">
                <a:blip r:embed="rId5"/>
                <a:stretch>
                  <a:fillRect l="-2000" t="-2027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96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build="p" animBg="1"/>
      <p:bldP spid="32" grpId="0" build="p" animBg="1"/>
      <p:bldP spid="31" grpId="0" build="p" animBg="1"/>
      <p:bldP spid="30" grpId="0" build="p" animBg="1"/>
      <p:bldP spid="26" grpId="0" animBg="1"/>
      <p:bldP spid="3" grpId="0"/>
      <p:bldP spid="3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effectLst/>
            </p:spPr>
            <p:txBody>
              <a:bodyPr/>
              <a:lstStyle/>
              <a:p>
                <a:r>
                  <a:rPr lang="en-US" dirty="0" smtClean="0"/>
                  <a:t>Method </a:t>
                </a:r>
                <a:r>
                  <a:rPr lang="en-US" dirty="0" smtClean="0"/>
                  <a:t>5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12(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4983745" cy="2045881"/>
              </a:xfrm>
              <a:effectLst/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 smtClean="0"/>
                  <a:t>We have</a:t>
                </a: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dirty="0"/>
                  <a:t>	&amp;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=0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dirty="0"/>
                      <m:t>	</m:t>
                    </m:r>
                  </m:oMath>
                </a14:m>
                <a:r>
                  <a:rPr lang="en-US" dirty="0"/>
                  <a:t>	&amp;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	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4983745" cy="2045881"/>
              </a:xfrm>
              <a:blipFill rotWithShape="0">
                <a:blip r:embed="rId3"/>
                <a:stretch>
                  <a:fillRect l="-2326" t="-3284" b="-537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191575" y="4953476"/>
            <a:ext cx="36576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048156" y="6009567"/>
            <a:ext cx="36576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589354" y="4930513"/>
            <a:ext cx="10058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625368" y="6012763"/>
            <a:ext cx="64008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>
            <a:off x="6124576" y="5502727"/>
            <a:ext cx="9144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1180" y="4842888"/>
                <a:ext cx="7032246" cy="1489575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ad>
                                <m:radPr>
                                  <m:degHide m:val="on"/>
                                  <m:ctrlP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2 </m:t>
                                      </m:r>
                                    </m:sup>
                                  </m:sSup>
                                </m:e>
                              </m:rad>
                            </m:sup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sup>
                                      </m:s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ad>
                                    <m:radPr>
                                      <m:degHide m:val="on"/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4842888"/>
                <a:ext cx="7032246" cy="14895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374878" y="5685607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766" y="863444"/>
            <a:ext cx="6858000" cy="4572000"/>
          </a:xfrm>
          <a:prstGeom prst="rect">
            <a:avLst/>
          </a:prstGeom>
          <a:effectLst/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766" y="863444"/>
            <a:ext cx="6858000" cy="45720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766" y="863443"/>
            <a:ext cx="6858000" cy="45720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51" y="863442"/>
            <a:ext cx="6858000" cy="45720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481" y="863441"/>
            <a:ext cx="6858000" cy="45720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766" y="863441"/>
            <a:ext cx="6858000" cy="45720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86" y="863438"/>
            <a:ext cx="6858000" cy="4572001"/>
          </a:xfrm>
          <a:prstGeom prst="rect">
            <a:avLst/>
          </a:prstGeom>
          <a:effectLst/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64" y="865790"/>
            <a:ext cx="6858000" cy="4572001"/>
          </a:xfrm>
          <a:prstGeom prst="rect">
            <a:avLst/>
          </a:prstGeom>
          <a:effectLst/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48" y="863438"/>
            <a:ext cx="6858000" cy="4572001"/>
          </a:xfrm>
          <a:prstGeom prst="rect">
            <a:avLst/>
          </a:prstGeom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1181" y="3066917"/>
                <a:ext cx="4035335" cy="1489575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2 </m:t>
                                      </m:r>
                                    </m:sup>
                                  </m:sSup>
                                </m:e>
                              </m:rad>
                            </m:sup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???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1" y="3066917"/>
                <a:ext cx="4035335" cy="148957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/>
          <p:cNvSpPr/>
          <p:nvPr/>
        </p:nvSpPr>
        <p:spPr>
          <a:xfrm>
            <a:off x="8720227" y="2433519"/>
            <a:ext cx="182880" cy="182880"/>
          </a:xfrm>
          <a:prstGeom prst="ellipse">
            <a:avLst/>
          </a:prstGeom>
          <a:solidFill>
            <a:srgbClr val="45C4FD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984906" y="2414469"/>
            <a:ext cx="182880" cy="182880"/>
          </a:xfrm>
          <a:prstGeom prst="ellipse">
            <a:avLst/>
          </a:prstGeom>
          <a:solidFill>
            <a:srgbClr val="45C4FD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720227" y="4130788"/>
            <a:ext cx="182880" cy="182880"/>
          </a:xfrm>
          <a:prstGeom prst="ellipse">
            <a:avLst/>
          </a:prstGeom>
          <a:solidFill>
            <a:srgbClr val="45C4FD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701177" y="1285515"/>
            <a:ext cx="182880" cy="182880"/>
          </a:xfrm>
          <a:prstGeom prst="ellipse">
            <a:avLst/>
          </a:prstGeom>
          <a:solidFill>
            <a:srgbClr val="45C4FD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5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3" grpId="0" build="p" animBg="1"/>
      <p:bldP spid="32" grpId="0" build="p" animBg="1"/>
      <p:bldP spid="31" grpId="0" build="p" animBg="1"/>
      <p:bldP spid="30" grpId="0" build="p" animBg="1"/>
      <p:bldP spid="26" grpId="0" animBg="1"/>
      <p:bldP spid="27" grpId="0"/>
      <p:bldP spid="29" grpId="0" build="p" animBg="1"/>
      <p:bldP spid="3" grpId="0"/>
      <p:bldP spid="28" grpId="0" animBg="1"/>
      <p:bldP spid="34" grpId="0" animBg="1"/>
      <p:bldP spid="36" grpId="0" animBg="1"/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2568" y="151935"/>
            <a:ext cx="9872008" cy="5953030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rgbClr val="7030A0"/>
                </a:solidFill>
              </a:rPr>
              <a:t>METHOD – 6	: D.I. OVER GENERAL REGION IN POLAR COORDINATES</a:t>
            </a:r>
            <a:r>
              <a:rPr lang="en-US" sz="2200" b="1" dirty="0">
                <a:solidFill>
                  <a:srgbClr val="FF0000"/>
                </a:solidFill>
              </a:rPr>
              <a:t>(1)</a:t>
            </a:r>
            <a:endParaRPr lang="en-US" sz="2200" b="1" dirty="0">
              <a:solidFill>
                <a:srgbClr val="7030A0"/>
              </a:solidFill>
            </a:endParaRPr>
          </a:p>
          <a:p>
            <a:endParaRPr lang="en-US" sz="2200" dirty="0" smtClean="0">
              <a:solidFill>
                <a:srgbClr val="002060"/>
              </a:solidFill>
            </a:endParaRPr>
          </a:p>
          <a:p>
            <a:r>
              <a:rPr lang="en-US" sz="2200" dirty="0" smtClean="0">
                <a:solidFill>
                  <a:srgbClr val="002060"/>
                </a:solidFill>
              </a:rPr>
              <a:t>METHOD </a:t>
            </a:r>
            <a:r>
              <a:rPr lang="en-US" sz="2200" dirty="0">
                <a:solidFill>
                  <a:srgbClr val="002060"/>
                </a:solidFill>
              </a:rPr>
              <a:t>– </a:t>
            </a:r>
            <a:r>
              <a:rPr lang="en-US" sz="2200" dirty="0" smtClean="0">
                <a:solidFill>
                  <a:srgbClr val="002060"/>
                </a:solidFill>
              </a:rPr>
              <a:t>5	: </a:t>
            </a:r>
            <a:r>
              <a:rPr lang="en-US" sz="2200" dirty="0">
                <a:solidFill>
                  <a:srgbClr val="002060"/>
                </a:solidFill>
              </a:rPr>
              <a:t>D.I. BY CHANGE OF ORDER OF </a:t>
            </a:r>
            <a:r>
              <a:rPr lang="en-US" sz="2200" dirty="0" smtClean="0">
                <a:solidFill>
                  <a:srgbClr val="002060"/>
                </a:solidFill>
              </a:rPr>
              <a:t>INTEGRATION</a:t>
            </a:r>
            <a:r>
              <a:rPr lang="en-US" sz="2200" dirty="0" smtClean="0">
                <a:solidFill>
                  <a:srgbClr val="FF0000"/>
                </a:solidFill>
              </a:rPr>
              <a:t>(3)</a:t>
            </a:r>
            <a:endParaRPr lang="en-US" sz="2200" dirty="0">
              <a:solidFill>
                <a:srgbClr val="002060"/>
              </a:solidFill>
            </a:endParaRPr>
          </a:p>
          <a:p>
            <a:r>
              <a:rPr lang="en-US" sz="2200" dirty="0" smtClean="0">
                <a:solidFill>
                  <a:srgbClr val="7030A0"/>
                </a:solidFill>
              </a:rPr>
              <a:t>METHOD </a:t>
            </a:r>
            <a:r>
              <a:rPr lang="en-US" sz="2200" dirty="0">
                <a:solidFill>
                  <a:srgbClr val="7030A0"/>
                </a:solidFill>
              </a:rPr>
              <a:t>– </a:t>
            </a:r>
            <a:r>
              <a:rPr lang="en-US" sz="2200" dirty="0" smtClean="0">
                <a:solidFill>
                  <a:srgbClr val="7030A0"/>
                </a:solidFill>
              </a:rPr>
              <a:t>13	: </a:t>
            </a:r>
            <a:r>
              <a:rPr lang="en-US" sz="2200" dirty="0">
                <a:solidFill>
                  <a:srgbClr val="7030A0"/>
                </a:solidFill>
              </a:rPr>
              <a:t>D.I. BY CHANGE OF VARIABLE IN CARTESIAN COORDINATES</a:t>
            </a:r>
          </a:p>
          <a:p>
            <a:r>
              <a:rPr lang="en-US" sz="2200" dirty="0">
                <a:solidFill>
                  <a:srgbClr val="002060"/>
                </a:solidFill>
              </a:rPr>
              <a:t>METHOD – </a:t>
            </a:r>
            <a:r>
              <a:rPr lang="en-US" sz="2200" dirty="0" smtClean="0">
                <a:solidFill>
                  <a:srgbClr val="002060"/>
                </a:solidFill>
              </a:rPr>
              <a:t>14	: </a:t>
            </a:r>
            <a:r>
              <a:rPr lang="en-US" sz="2200" dirty="0">
                <a:solidFill>
                  <a:srgbClr val="002060"/>
                </a:solidFill>
              </a:rPr>
              <a:t>D.I. BY CHANGE OF VARIABLE IN POLAR </a:t>
            </a:r>
            <a:r>
              <a:rPr lang="en-US" sz="2200" dirty="0" smtClean="0">
                <a:solidFill>
                  <a:srgbClr val="002060"/>
                </a:solidFill>
              </a:rPr>
              <a:t>COORDINATES</a:t>
            </a:r>
            <a:r>
              <a:rPr lang="en-US" sz="2200" dirty="0" smtClean="0">
                <a:solidFill>
                  <a:srgbClr val="FF0000"/>
                </a:solidFill>
              </a:rPr>
              <a:t>(2)</a:t>
            </a:r>
          </a:p>
          <a:p>
            <a:endParaRPr lang="en-US" sz="2200" dirty="0" smtClean="0">
              <a:solidFill>
                <a:srgbClr val="FF0000"/>
              </a:solidFill>
            </a:endParaRPr>
          </a:p>
          <a:p>
            <a:r>
              <a:rPr lang="en-US" sz="2200" dirty="0">
                <a:solidFill>
                  <a:srgbClr val="002060"/>
                </a:solidFill>
              </a:rPr>
              <a:t>METHOD – 7	: AREA BY DOUBLE INTEGRATION IN CARTESIAN COORDINATES</a:t>
            </a:r>
            <a:r>
              <a:rPr lang="en-US" sz="2200" dirty="0">
                <a:solidFill>
                  <a:srgbClr val="FF0000"/>
                </a:solidFill>
              </a:rPr>
              <a:t>(1)</a:t>
            </a:r>
            <a:endParaRPr lang="en-US" sz="2200" dirty="0">
              <a:solidFill>
                <a:srgbClr val="002060"/>
              </a:solidFill>
            </a:endParaRPr>
          </a:p>
          <a:p>
            <a:r>
              <a:rPr lang="en-US" sz="2200" dirty="0">
                <a:solidFill>
                  <a:srgbClr val="7030A0"/>
                </a:solidFill>
              </a:rPr>
              <a:t>METHOD – 8	: AREA BY DOUBLE INTEGRATION IN POLAR COORDINATES</a:t>
            </a:r>
          </a:p>
          <a:p>
            <a:r>
              <a:rPr lang="en-US" sz="2200" dirty="0">
                <a:solidFill>
                  <a:srgbClr val="002060"/>
                </a:solidFill>
              </a:rPr>
              <a:t>METHOD – 4	: DOUBLE INTEGRALS AS VOLUMES</a:t>
            </a:r>
            <a:r>
              <a:rPr lang="en-US" sz="2200" dirty="0">
                <a:solidFill>
                  <a:srgbClr val="FF0000"/>
                </a:solidFill>
              </a:rPr>
              <a:t>(1)</a:t>
            </a:r>
          </a:p>
          <a:p>
            <a:endParaRPr lang="en-US" sz="2200" dirty="0">
              <a:solidFill>
                <a:srgbClr val="FF0000"/>
              </a:solidFill>
            </a:endParaRPr>
          </a:p>
          <a:p>
            <a:r>
              <a:rPr lang="en-US" sz="2200" dirty="0">
                <a:solidFill>
                  <a:srgbClr val="002060"/>
                </a:solidFill>
              </a:rPr>
              <a:t>METHOD – 9	: T.I. OVER GENERAL REGION IN CARTESIAN COORDINATES</a:t>
            </a:r>
          </a:p>
          <a:p>
            <a:r>
              <a:rPr lang="en-US" sz="2200" dirty="0">
                <a:solidFill>
                  <a:srgbClr val="7030A0"/>
                </a:solidFill>
              </a:rPr>
              <a:t>METHOD – 10	: T.I. OVER GENERAL REGION IN CYLINDRICAL COORDINATES</a:t>
            </a:r>
          </a:p>
          <a:p>
            <a:r>
              <a:rPr lang="en-US" sz="2200" dirty="0">
                <a:solidFill>
                  <a:srgbClr val="002060"/>
                </a:solidFill>
              </a:rPr>
              <a:t>METHOD – 11	: T.I. OVER GENERAL REGION IN SPHERICAL COORDINATES</a:t>
            </a:r>
            <a:r>
              <a:rPr lang="en-US" sz="2200" dirty="0">
                <a:solidFill>
                  <a:srgbClr val="FF0000"/>
                </a:solidFill>
              </a:rPr>
              <a:t>(1)</a:t>
            </a:r>
            <a:endParaRPr lang="en-US" sz="2200" dirty="0">
              <a:solidFill>
                <a:srgbClr val="002060"/>
              </a:solidFill>
            </a:endParaRPr>
          </a:p>
          <a:p>
            <a:endParaRPr lang="en-US" sz="2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13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</a:t>
                </a:r>
                <a:r>
                  <a:rPr lang="en-US" dirty="0" smtClean="0"/>
                  <a:t>5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17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1"/>
                <a:ext cx="6035040" cy="2394823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Change the order of integration and evaluate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rad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1"/>
                <a:ext cx="6035040" cy="2394823"/>
              </a:xfrm>
              <a:blipFill rotWithShape="0">
                <a:blip r:embed="rId3"/>
                <a:stretch>
                  <a:fillRect l="-2121" t="-4592" r="-20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80" y="3405101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814680" y="4137227"/>
            <a:ext cx="36576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96754" y="5208441"/>
            <a:ext cx="36576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341354" y="4142755"/>
            <a:ext cx="64008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292206" y="5193827"/>
            <a:ext cx="457200" cy="64008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>
            <a:off x="1922126" y="4683282"/>
            <a:ext cx="9144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1180" y="4075158"/>
                <a:ext cx="2834366" cy="1746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sub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rad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4075158"/>
                <a:ext cx="2834366" cy="17460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466034" y="740631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4"/>
              <p:cNvSpPr txBox="1">
                <a:spLocks/>
              </p:cNvSpPr>
              <p:nvPr/>
            </p:nvSpPr>
            <p:spPr>
              <a:xfrm>
                <a:off x="6616694" y="871557"/>
                <a:ext cx="5486400" cy="53377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From </a:t>
                </a:r>
                <a:r>
                  <a:rPr lang="en-US" dirty="0"/>
                  <a:t>the limits of Integral, We have</a:t>
                </a:r>
              </a:p>
              <a:p>
                <a:pPr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&amp;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	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rad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=0</m:t>
                    </m:r>
                  </m:oMath>
                </a14:m>
                <a:r>
                  <a:rPr lang="en-US" dirty="0"/>
                  <a:t>	&amp;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=4</m:t>
                    </m:r>
                  </m:oMath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>
                          <a:latin typeface="Cambria Math" panose="02040503050406030204" pitchFamily="18" charset="0"/>
                        </a:rPr>
                        <m:t>=4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=0</m:t>
                    </m:r>
                    <m:r>
                      <m:rPr>
                        <m:nor/>
                      </m:rPr>
                      <a:rPr lang="en-US" dirty="0"/>
                      <m:t>	</m:t>
                    </m:r>
                  </m:oMath>
                </a14:m>
                <a:r>
                  <a:rPr lang="en-US" dirty="0"/>
                  <a:t>	&amp; 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	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=4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694" y="871557"/>
                <a:ext cx="5486400" cy="5337743"/>
              </a:xfrm>
              <a:prstGeom prst="rect">
                <a:avLst/>
              </a:prstGeom>
              <a:blipFill rotWithShape="0">
                <a:blip r:embed="rId5"/>
                <a:stretch>
                  <a:fillRect l="-2000" t="-2055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90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 build="p" animBg="1"/>
      <p:bldP spid="32" grpId="0" build="p" animBg="1"/>
      <p:bldP spid="31" grpId="0" build="p" animBg="1"/>
      <p:bldP spid="30" grpId="0" build="p" animBg="1"/>
      <p:bldP spid="26" grpId="0" animBg="1"/>
      <p:bldP spid="3" grpId="0"/>
      <p:bldP spid="3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effectLst/>
            </p:spPr>
            <p:txBody>
              <a:bodyPr/>
              <a:lstStyle/>
              <a:p>
                <a:r>
                  <a:rPr lang="en-US" dirty="0" smtClean="0"/>
                  <a:t>Method </a:t>
                </a:r>
                <a:r>
                  <a:rPr lang="en-US" dirty="0" smtClean="0"/>
                  <a:t>5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17(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4983745" cy="2079415"/>
              </a:xfrm>
              <a:effectLst/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 smtClean="0"/>
                  <a:t>We have</a:t>
                </a: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/4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	   &amp;   	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rad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=0</m:t>
                    </m:r>
                  </m:oMath>
                </a14:m>
                <a:r>
                  <a:rPr lang="en-US" dirty="0"/>
                  <a:t>	&amp;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=4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4983745" cy="2079415"/>
              </a:xfrm>
              <a:blipFill rotWithShape="0">
                <a:blip r:embed="rId3"/>
                <a:stretch>
                  <a:fillRect l="-2326" t="-3226" b="-4106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217103" y="4747206"/>
            <a:ext cx="36576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089928" y="5797754"/>
            <a:ext cx="36576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2101733" y="4745870"/>
            <a:ext cx="64008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677391" y="5839438"/>
            <a:ext cx="118872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Round Same Side Corner Rectangle 25"/>
          <p:cNvSpPr/>
          <p:nvPr/>
        </p:nvSpPr>
        <p:spPr>
          <a:xfrm>
            <a:off x="3087809" y="5290819"/>
            <a:ext cx="9144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1180" y="4707224"/>
                <a:ext cx="4038670" cy="1497974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b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rad>
                            </m:sup>
                            <m:e>
                              <m: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4707224"/>
                <a:ext cx="4038670" cy="14979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374878" y="5685607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1181" y="3066917"/>
                <a:ext cx="3556871" cy="1516249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/4</m:t>
                              </m:r>
                            </m:sub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rad>
                            </m:sup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1" y="3066917"/>
                <a:ext cx="3556871" cy="151624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44" y="772635"/>
            <a:ext cx="6858000" cy="4572001"/>
          </a:xfrm>
          <a:prstGeom prst="rect">
            <a:avLst/>
          </a:prstGeom>
          <a:effectLst/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44" y="772635"/>
            <a:ext cx="6858000" cy="45720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44" y="772635"/>
            <a:ext cx="6858000" cy="45720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44" y="772635"/>
            <a:ext cx="6858000" cy="45720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44" y="772635"/>
            <a:ext cx="6858000" cy="45720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44" y="772635"/>
            <a:ext cx="6858000" cy="45720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44" y="772635"/>
            <a:ext cx="6858000" cy="45720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44" y="772635"/>
            <a:ext cx="6858000" cy="45720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44" y="772635"/>
            <a:ext cx="6858000" cy="45720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177" y="775017"/>
            <a:ext cx="6858000" cy="457200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8" name="Oval 27"/>
          <p:cNvSpPr/>
          <p:nvPr/>
        </p:nvSpPr>
        <p:spPr>
          <a:xfrm>
            <a:off x="9084899" y="2928345"/>
            <a:ext cx="182880" cy="182880"/>
          </a:xfrm>
          <a:prstGeom prst="ellipse">
            <a:avLst/>
          </a:prstGeom>
          <a:solidFill>
            <a:srgbClr val="45C4FD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220014" y="2910583"/>
            <a:ext cx="182880" cy="182880"/>
          </a:xfrm>
          <a:prstGeom prst="ellipse">
            <a:avLst/>
          </a:prstGeom>
          <a:solidFill>
            <a:srgbClr val="45C4FD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533537" y="4072368"/>
            <a:ext cx="182880" cy="182880"/>
          </a:xfrm>
          <a:prstGeom prst="ellipse">
            <a:avLst/>
          </a:prstGeom>
          <a:solidFill>
            <a:srgbClr val="45C4FD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552587" y="1427029"/>
            <a:ext cx="182880" cy="182880"/>
          </a:xfrm>
          <a:prstGeom prst="ellipse">
            <a:avLst/>
          </a:prstGeom>
          <a:solidFill>
            <a:srgbClr val="45C4FD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710588" y="1427029"/>
                <a:ext cx="16560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chemeClr val="accent4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588" y="1427029"/>
                <a:ext cx="1656034" cy="64633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8926988" y="4599246"/>
                <a:ext cx="1656034" cy="512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rad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988" y="4599246"/>
                <a:ext cx="1656034" cy="512384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93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3" grpId="0" build="p" animBg="1"/>
      <p:bldP spid="32" grpId="0" build="p" animBg="1"/>
      <p:bldP spid="31" grpId="0" build="p" animBg="1"/>
      <p:bldP spid="30" grpId="0" build="p" animBg="1"/>
      <p:bldP spid="26" grpId="0" animBg="1"/>
      <p:bldP spid="27" grpId="0"/>
      <p:bldP spid="29" grpId="0" build="p" animBg="1"/>
      <p:bldP spid="3" grpId="0"/>
      <p:bldP spid="28" grpId="0" animBg="1"/>
      <p:bldP spid="34" grpId="0" animBg="1"/>
      <p:bldP spid="36" grpId="0" animBg="1"/>
      <p:bldP spid="37" grpId="0" animBg="1"/>
      <p:bldP spid="55" grpId="0"/>
      <p:bldP spid="5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</a:t>
                </a:r>
                <a:r>
                  <a:rPr lang="en-US" dirty="0" smtClean="0"/>
                  <a:t>5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19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2194560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Express as single integral and hence evaluate</a:t>
                </a:r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2194560"/>
              </a:xfrm>
              <a:blipFill rotWithShape="0">
                <a:blip r:embed="rId3"/>
                <a:stretch>
                  <a:fillRect l="-1074" t="-30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80" y="3210247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4"/>
              <p:cNvSpPr txBox="1">
                <a:spLocks/>
              </p:cNvSpPr>
              <p:nvPr/>
            </p:nvSpPr>
            <p:spPr>
              <a:xfrm>
                <a:off x="131181" y="3885710"/>
                <a:ext cx="9332134" cy="202824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From </a:t>
                </a:r>
                <a:r>
                  <a:rPr lang="en-US" dirty="0"/>
                  <a:t>the limits of </a:t>
                </a:r>
                <a:r>
                  <a:rPr lang="en-US" u="sng" dirty="0"/>
                  <a:t>1</a:t>
                </a:r>
                <a:r>
                  <a:rPr lang="en-US" u="sng" baseline="30000" dirty="0"/>
                  <a:t>st</a:t>
                </a:r>
                <a:r>
                  <a:rPr lang="en-US" u="sng" dirty="0"/>
                  <a:t> Integral</a:t>
                </a:r>
                <a:r>
                  <a:rPr lang="en-US" dirty="0"/>
                  <a:t>, We have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=0,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		&amp;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=0, 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From the limits of </a:t>
                </a:r>
                <a:r>
                  <a:rPr lang="en-US" u="sng" dirty="0"/>
                  <a:t>2</a:t>
                </a:r>
                <a:r>
                  <a:rPr lang="en-US" u="sng" baseline="30000" dirty="0"/>
                  <a:t>nd</a:t>
                </a:r>
                <a:r>
                  <a:rPr lang="en-US" u="sng" dirty="0"/>
                  <a:t> Integral</a:t>
                </a:r>
                <a:r>
                  <a:rPr lang="en-US" dirty="0"/>
                  <a:t>, We have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=0,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=2−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	</a:t>
                </a:r>
                <a:r>
                  <a:rPr lang="en-US" dirty="0" smtClean="0">
                    <a:latin typeface="Cambria Math" panose="02040503050406030204" pitchFamily="18" charset="0"/>
                  </a:rPr>
                  <a:t>	&amp;</a:t>
                </a:r>
                <a:r>
                  <a:rPr lang="en-US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=1, 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=2.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1" y="3885710"/>
                <a:ext cx="9332134" cy="2028248"/>
              </a:xfrm>
              <a:prstGeom prst="rect">
                <a:avLst/>
              </a:prstGeom>
              <a:blipFill rotWithShape="0">
                <a:blip r:embed="rId4"/>
                <a:stretch>
                  <a:fillRect l="-1242" t="-5105" b="-6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0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effectLst/>
            </p:spPr>
            <p:txBody>
              <a:bodyPr/>
              <a:lstStyle/>
              <a:p>
                <a:r>
                  <a:rPr lang="en-US" dirty="0" smtClean="0"/>
                  <a:t>Method </a:t>
                </a:r>
                <a:r>
                  <a:rPr lang="en-US" dirty="0" smtClean="0"/>
                  <a:t>5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19(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5993849" cy="3931397"/>
              </a:xfrm>
              <a:effectLst/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 smtClean="0"/>
                  <a:t>We have</a:t>
                </a: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>
                    <a:latin typeface="Cambria Math" panose="02040503050406030204" pitchFamily="18" charset="0"/>
                  </a:rPr>
                  <a:t>&amp;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=2−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=1,        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5993849" cy="3931397"/>
              </a:xfrm>
              <a:blipFill rotWithShape="0">
                <a:blip r:embed="rId3"/>
                <a:stretch>
                  <a:fillRect l="-2136" t="-170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95" y="918025"/>
            <a:ext cx="5486400" cy="5486400"/>
          </a:xfrm>
          <a:prstGeom prst="rect">
            <a:avLst/>
          </a:prstGeom>
          <a:effectLst/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95" y="918025"/>
            <a:ext cx="5486400" cy="54864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95" y="918025"/>
            <a:ext cx="5486400" cy="54864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95" y="918025"/>
            <a:ext cx="5486400" cy="54864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95" y="918025"/>
            <a:ext cx="5486400" cy="54864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95" y="918025"/>
            <a:ext cx="5486400" cy="5486400"/>
          </a:xfrm>
          <a:prstGeom prst="rect">
            <a:avLst/>
          </a:prstGeom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868688" y="5014493"/>
                <a:ext cx="3256341" cy="1389932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688" y="5014493"/>
                <a:ext cx="3256341" cy="13899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918025"/>
            <a:ext cx="5486400" cy="5486400"/>
          </a:xfrm>
          <a:prstGeom prst="rect">
            <a:avLst/>
          </a:prstGeom>
          <a:effectLst/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190" y="918025"/>
            <a:ext cx="5486400" cy="54864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85" y="918025"/>
            <a:ext cx="5486400" cy="54864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180" y="918025"/>
            <a:ext cx="5486400" cy="54864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32" y="918025"/>
            <a:ext cx="5486400" cy="54864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918025"/>
            <a:ext cx="5486400" cy="5486400"/>
          </a:xfrm>
          <a:prstGeom prst="rect">
            <a:avLst/>
          </a:prstGeom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878141" y="5014493"/>
                <a:ext cx="3696076" cy="13908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141" y="5014493"/>
                <a:ext cx="3696076" cy="139083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Content Placeholder 6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703" y="932539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0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3" dur="10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 uiExpand="1" build="allAtOnce"/>
      <p:bldP spid="65" grpId="0" build="allAtOnce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effectLst/>
            </p:spPr>
            <p:txBody>
              <a:bodyPr/>
              <a:lstStyle/>
              <a:p>
                <a:r>
                  <a:rPr lang="en-US" dirty="0" smtClean="0"/>
                  <a:t>Method </a:t>
                </a:r>
                <a:r>
                  <a:rPr lang="en-US" dirty="0" smtClean="0"/>
                  <a:t>5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19(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5993849" cy="2688428"/>
              </a:xfrm>
              <a:effectLst/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i="1" dirty="0" smtClean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5993849" cy="2688428"/>
              </a:xfr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icture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918025"/>
            <a:ext cx="5486400" cy="54864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6" name="Content Placeholder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703" y="932539"/>
            <a:ext cx="5486400" cy="5486400"/>
          </a:xfrm>
          <a:prstGeom prst="rect">
            <a:avLst/>
          </a:prstGeom>
          <a:effectLst/>
        </p:spPr>
      </p:pic>
      <p:sp>
        <p:nvSpPr>
          <p:cNvPr id="14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667213" y="4911120"/>
            <a:ext cx="73152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703" y="918025"/>
            <a:ext cx="5486400" cy="54864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183585" y="3826011"/>
            <a:ext cx="36576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052299" y="4882544"/>
            <a:ext cx="36576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805825" y="3848394"/>
            <a:ext cx="73152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Round Same Side Corner Rectangle 14"/>
          <p:cNvSpPr/>
          <p:nvPr/>
        </p:nvSpPr>
        <p:spPr>
          <a:xfrm>
            <a:off x="3895622" y="4397562"/>
            <a:ext cx="9144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713" y="917549"/>
            <a:ext cx="5486400" cy="5486400"/>
          </a:xfrm>
          <a:prstGeom prst="rect">
            <a:avLst/>
          </a:prstGeom>
          <a:ln>
            <a:noFill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31180" y="3832702"/>
                <a:ext cx="4801827" cy="1444178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=</m:t>
                              </m:r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3832702"/>
                <a:ext cx="4801827" cy="144417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9152436" y="4372671"/>
            <a:ext cx="182880" cy="182880"/>
          </a:xfrm>
          <a:prstGeom prst="ellipse">
            <a:avLst/>
          </a:prstGeom>
          <a:solidFill>
            <a:srgbClr val="45C4FD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157915" y="2727888"/>
            <a:ext cx="182880" cy="182880"/>
          </a:xfrm>
          <a:prstGeom prst="ellipse">
            <a:avLst/>
          </a:prstGeom>
          <a:solidFill>
            <a:srgbClr val="45C4FD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680297" y="4879165"/>
            <a:ext cx="182880" cy="182880"/>
          </a:xfrm>
          <a:prstGeom prst="ellipse">
            <a:avLst/>
          </a:prstGeom>
          <a:solidFill>
            <a:srgbClr val="45C4FD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04272" y="4879165"/>
            <a:ext cx="182880" cy="182880"/>
          </a:xfrm>
          <a:prstGeom prst="ellipse">
            <a:avLst/>
          </a:prstGeom>
          <a:solidFill>
            <a:srgbClr val="45C4FD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4090516" y="5557710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176255" y="2307046"/>
                <a:ext cx="1656034" cy="512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255" y="2307046"/>
                <a:ext cx="1656034" cy="51238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158605" y="4435763"/>
                <a:ext cx="1656034" cy="512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b="1" dirty="0">
                  <a:solidFill>
                    <a:schemeClr val="accent5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605" y="4435763"/>
                <a:ext cx="1656034" cy="51238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44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  <p:bldP spid="11" grpId="0" build="p" animBg="1"/>
      <p:bldP spid="12" grpId="0" build="p" animBg="1"/>
      <p:bldP spid="13" grpId="0" build="p" animBg="1"/>
      <p:bldP spid="15" grpId="0" animBg="1"/>
      <p:bldP spid="10" grpId="0"/>
      <p:bldP spid="16" grpId="0" animBg="1"/>
      <p:bldP spid="17" grpId="0" animBg="1"/>
      <p:bldP spid="18" grpId="0" animBg="1"/>
      <p:bldP spid="20" grpId="0" animBg="1"/>
      <p:bldP spid="21" grpId="0" uiExpand="1" build="p" animBg="1"/>
      <p:bldP spid="22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6667"/>
          <a:stretch/>
        </p:blipFill>
        <p:spPr>
          <a:xfrm>
            <a:off x="2710108" y="0"/>
            <a:ext cx="6771785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2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446" y="-11859"/>
            <a:ext cx="2555294" cy="927478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9EBF344-4A7B-4C4A-AF6D-6441BD040AB3}"/>
              </a:ext>
            </a:extLst>
          </p:cNvPr>
          <p:cNvCxnSpPr>
            <a:cxnSpLocks/>
          </p:cNvCxnSpPr>
          <p:nvPr/>
        </p:nvCxnSpPr>
        <p:spPr>
          <a:xfrm>
            <a:off x="878123" y="1086207"/>
            <a:ext cx="0" cy="3840480"/>
          </a:xfrm>
          <a:prstGeom prst="line">
            <a:avLst/>
          </a:prstGeom>
          <a:ln w="28575">
            <a:solidFill>
              <a:srgbClr val="058EDE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605468" y="1060735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D.I. over general region – PC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17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956067" y="1100413"/>
            <a:ext cx="640080" cy="457200"/>
          </a:xfrm>
          <a:prstGeom prst="strip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605468" y="1709397"/>
            <a:ext cx="5444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D.I. by Change of </a:t>
            </a:r>
            <a:r>
              <a:rPr lang="en-US" sz="2800" u="sng" dirty="0" smtClean="0">
                <a:solidFill>
                  <a:srgbClr val="002060"/>
                </a:solidFill>
              </a:rPr>
              <a:t>Order</a:t>
            </a:r>
            <a:r>
              <a:rPr lang="en-US" sz="2800" dirty="0" smtClean="0">
                <a:solidFill>
                  <a:srgbClr val="002060"/>
                </a:solidFill>
              </a:rPr>
              <a:t> of integration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1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956067" y="1742407"/>
            <a:ext cx="640080" cy="457200"/>
          </a:xfrm>
          <a:prstGeom prst="strip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605468" y="2379950"/>
            <a:ext cx="7361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D.I. by Change of </a:t>
            </a:r>
            <a:r>
              <a:rPr lang="en-US" sz="2800" u="sng" dirty="0" smtClean="0">
                <a:solidFill>
                  <a:srgbClr val="002060"/>
                </a:solidFill>
              </a:rPr>
              <a:t>Variable</a:t>
            </a:r>
            <a:r>
              <a:rPr lang="en-US" sz="2800" dirty="0" smtClean="0">
                <a:solidFill>
                  <a:srgbClr val="00206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of </a:t>
            </a:r>
            <a:r>
              <a:rPr lang="en-US" sz="2800" dirty="0" smtClean="0">
                <a:solidFill>
                  <a:srgbClr val="002060"/>
                </a:solidFill>
              </a:rPr>
              <a:t>integration – CC &amp; PC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7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956067" y="2417411"/>
            <a:ext cx="640080" cy="457200"/>
          </a:xfrm>
          <a:prstGeom prst="strip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596147" y="3084795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Area by D.I. – CC &amp; PC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946746" y="3125425"/>
            <a:ext cx="640080" cy="457200"/>
          </a:xfrm>
          <a:prstGeom prst="strip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614789" y="3770149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Volume </a:t>
            </a:r>
            <a:r>
              <a:rPr lang="en-US" sz="2800" dirty="0">
                <a:solidFill>
                  <a:srgbClr val="002060"/>
                </a:solidFill>
              </a:rPr>
              <a:t>by </a:t>
            </a:r>
            <a:r>
              <a:rPr lang="en-US" sz="2800" dirty="0" smtClean="0">
                <a:solidFill>
                  <a:srgbClr val="002060"/>
                </a:solidFill>
              </a:rPr>
              <a:t>D.I.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965388" y="3803159"/>
            <a:ext cx="640080" cy="457200"/>
          </a:xfrm>
          <a:prstGeom prst="strip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614789" y="4440702"/>
            <a:ext cx="35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T.I. over </a:t>
            </a:r>
            <a:r>
              <a:rPr lang="en-US" sz="2800" dirty="0">
                <a:solidFill>
                  <a:srgbClr val="002060"/>
                </a:solidFill>
              </a:rPr>
              <a:t>G</a:t>
            </a:r>
            <a:r>
              <a:rPr lang="en-US" sz="2800" dirty="0" smtClean="0">
                <a:solidFill>
                  <a:srgbClr val="002060"/>
                </a:solidFill>
              </a:rPr>
              <a:t>eneral Region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965388" y="4478163"/>
            <a:ext cx="640080" cy="457200"/>
          </a:xfrm>
          <a:prstGeom prst="strip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1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7" grpId="0" animBg="1"/>
      <p:bldP spid="20" grpId="0"/>
      <p:bldP spid="21" grpId="0" animBg="1"/>
      <p:bldP spid="26" grpId="0"/>
      <p:bldP spid="27" grpId="0" animBg="1"/>
      <p:bldP spid="28" grpId="0"/>
      <p:bldP spid="29" grpId="0" animBg="1"/>
      <p:bldP spid="25" grpId="0"/>
      <p:bldP spid="30" grpId="0" animBg="1"/>
      <p:bldP spid="31" grpId="0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29056"/>
            <a:ext cx="10515600" cy="2852737"/>
          </a:xfrm>
        </p:spPr>
        <p:txBody>
          <a:bodyPr/>
          <a:lstStyle/>
          <a:p>
            <a:r>
              <a:rPr lang="en-US" dirty="0"/>
              <a:t>D.I. over general region – </a:t>
            </a:r>
            <a:r>
              <a:rPr lang="en-US" dirty="0" smtClean="0"/>
              <a:t>PC (Method-6)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51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5132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 Cartesian coordinate, we have </a:t>
            </a:r>
            <a:r>
              <a:rPr lang="en-US" dirty="0">
                <a:solidFill>
                  <a:srgbClr val="FF0000"/>
                </a:solidFill>
              </a:rPr>
              <a:t>x-axis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y-axis</a:t>
            </a:r>
            <a:r>
              <a:rPr lang="en-US" dirty="0"/>
              <a:t> (in two dimension).</a:t>
            </a:r>
          </a:p>
          <a:p>
            <a:pPr>
              <a:lnSpc>
                <a:spcPct val="150000"/>
              </a:lnSpc>
            </a:pPr>
            <a:r>
              <a:rPr lang="en-US" dirty="0"/>
              <a:t>While in </a:t>
            </a:r>
            <a:r>
              <a:rPr lang="en-US" dirty="0">
                <a:solidFill>
                  <a:srgbClr val="FF0000"/>
                </a:solidFill>
              </a:rPr>
              <a:t>polar</a:t>
            </a:r>
            <a:r>
              <a:rPr lang="en-US" dirty="0"/>
              <a:t> coordinate, we have </a:t>
            </a:r>
            <a:r>
              <a:rPr lang="en-US" dirty="0">
                <a:solidFill>
                  <a:srgbClr val="FF0000"/>
                </a:solidFill>
              </a:rPr>
              <a:t>r-axis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θ-axis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174502" y="2695394"/>
            <a:ext cx="0" cy="27770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1108635" y="4033126"/>
            <a:ext cx="4064000" cy="338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123950" y="4050058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Cambria" panose="02040503050406030204" pitchFamily="18" charset="0"/>
              </a:rPr>
              <a:t>X- axis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25817" y="2695394"/>
            <a:ext cx="10486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Y</a:t>
            </a:r>
            <a:r>
              <a:rPr lang="en-US" sz="2400" dirty="0" smtClean="0">
                <a:solidFill>
                  <a:srgbClr val="002060"/>
                </a:solidFill>
                <a:latin typeface="Cambria" panose="02040503050406030204" pitchFamily="18" charset="0"/>
              </a:rPr>
              <a:t>- axis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606680" y="2671492"/>
            <a:ext cx="0" cy="27770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540813" y="4009224"/>
            <a:ext cx="4064000" cy="338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351746" y="4026158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Cambria" panose="02040503050406030204" pitchFamily="18" charset="0"/>
              </a:rPr>
              <a:t>r- axis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646805" y="2833964"/>
            <a:ext cx="10406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Cambria" panose="02040503050406030204" pitchFamily="18" charset="0"/>
              </a:rPr>
              <a:t>θ- axis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606680" y="3177094"/>
            <a:ext cx="1032934" cy="849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 rot="1544323">
            <a:off x="9742148" y="3636685"/>
            <a:ext cx="491067" cy="491066"/>
          </a:xfrm>
          <a:prstGeom prst="arc">
            <a:avLst/>
          </a:prstGeom>
          <a:scene3d>
            <a:camera prst="orthographicFront"/>
            <a:lightRig rig="threePt" dir="t"/>
          </a:scene3d>
          <a:sp3d contour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297696" y="3562083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002060"/>
                </a:solidFill>
                <a:latin typeface="Cambria" panose="02040503050406030204" pitchFamily="18" charset="0"/>
              </a:rPr>
              <a:t>θ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3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Strip parallel to </a:t>
            </a:r>
            <a:r>
              <a:rPr lang="en-US" dirty="0" smtClean="0"/>
              <a:t>X-axis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12" y="783945"/>
            <a:ext cx="5486400" cy="5475382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72570" y="778437"/>
            <a:ext cx="5924817" cy="1937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663" indent="-347663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798513" indent="-34131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500" kern="1200" baseline="0">
                <a:solidFill>
                  <a:srgbClr val="0070C0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262063" indent="-34766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828800" indent="-4572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  <a:defRPr sz="2500" kern="1200" baseline="0">
                <a:solidFill>
                  <a:srgbClr val="0070C0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176463" indent="-34766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>
                <a:latin typeface="+mn-lt"/>
              </a:rPr>
              <a:t>So if we take a strip parallel to </a:t>
            </a:r>
            <a:r>
              <a:rPr lang="en-US" b="1" u="sng" dirty="0">
                <a:latin typeface="+mn-lt"/>
              </a:rPr>
              <a:t>X-axis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then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+mn-lt"/>
              </a:rPr>
              <a:t>we </a:t>
            </a:r>
            <a:r>
              <a:rPr lang="en-US" dirty="0">
                <a:latin typeface="+mn-lt"/>
              </a:rPr>
              <a:t>have to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integrate</a:t>
            </a:r>
            <a:r>
              <a:rPr lang="en-US" dirty="0">
                <a:latin typeface="+mn-lt"/>
              </a:rPr>
              <a:t> given function </a:t>
            </a:r>
            <a:endParaRPr lang="en-US" dirty="0" smtClean="0"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FF0000"/>
                </a:solidFill>
                <a:latin typeface="+mn-lt"/>
              </a:rPr>
              <a:t>	first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with respect to variable </a:t>
            </a:r>
            <a:r>
              <a:rPr lang="en-US" sz="2800" b="1" dirty="0">
                <a:solidFill>
                  <a:srgbClr val="FF0000"/>
                </a:solidFill>
                <a:latin typeface="+mn-lt"/>
              </a:rPr>
              <a:t>x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and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FF0000"/>
                </a:solidFill>
                <a:latin typeface="+mn-lt"/>
              </a:rPr>
              <a:t>	then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variable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y</a:t>
            </a:r>
            <a:r>
              <a:rPr lang="en-US" dirty="0">
                <a:latin typeface="+mn-lt"/>
              </a:rPr>
              <a:t>.</a:t>
            </a:r>
          </a:p>
        </p:txBody>
      </p:sp>
      <p:sp>
        <p:nvSpPr>
          <p:cNvPr id="9" name="Round Same Side Corner Rectangle 8"/>
          <p:cNvSpPr/>
          <p:nvPr/>
        </p:nvSpPr>
        <p:spPr>
          <a:xfrm>
            <a:off x="2521638" y="5353187"/>
            <a:ext cx="914400" cy="365760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>
            <a:off x="2493487" y="4265025"/>
            <a:ext cx="914400" cy="365760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ame Side Corner Rectangle 13"/>
          <p:cNvSpPr/>
          <p:nvPr/>
        </p:nvSpPr>
        <p:spPr>
          <a:xfrm>
            <a:off x="1067663" y="5339740"/>
            <a:ext cx="640080" cy="365760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 Same Side Corner Rectangle 15"/>
          <p:cNvSpPr/>
          <p:nvPr/>
        </p:nvSpPr>
        <p:spPr>
          <a:xfrm>
            <a:off x="1179261" y="4265025"/>
            <a:ext cx="640080" cy="365760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>
            <a:off x="4395261" y="4802096"/>
            <a:ext cx="4572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2571" y="2783543"/>
                <a:ext cx="5924817" cy="29419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dA</m:t>
                          </m:r>
                        </m:e>
                      </m:nary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 smtClean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r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p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dx</m:t>
                                  </m:r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nary>
                            </m:e>
                          </m:d>
                        </m:e>
                      </m:nary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1" y="2783543"/>
                <a:ext cx="5924817" cy="29419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8562168" y="3192692"/>
            <a:ext cx="91440" cy="18288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258750" y="3179245"/>
            <a:ext cx="91440" cy="18288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638803" y="4163082"/>
            <a:ext cx="91440" cy="18288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638803" y="2276611"/>
            <a:ext cx="91440" cy="18288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0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Strip parallel to </a:t>
            </a:r>
            <a:r>
              <a:rPr lang="en-US" dirty="0" smtClean="0"/>
              <a:t>Y-axis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321" y="783945"/>
            <a:ext cx="5475382" cy="5475382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72571" y="778437"/>
            <a:ext cx="5924818" cy="1937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663" indent="-347663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798513" indent="-34131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500" kern="1200" baseline="0">
                <a:solidFill>
                  <a:srgbClr val="0070C0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262063" indent="-34766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828800" indent="-4572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  <a:defRPr sz="2500" kern="1200" baseline="0">
                <a:solidFill>
                  <a:srgbClr val="0070C0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176463" indent="-347663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500" kern="1200" baseline="0">
                <a:solidFill>
                  <a:srgbClr val="002060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>
                <a:latin typeface="+mn-lt"/>
              </a:rPr>
              <a:t>So if we take a strip parallel to </a:t>
            </a:r>
            <a:r>
              <a:rPr lang="en-US" b="1" u="sng" dirty="0" smtClean="0">
                <a:latin typeface="+mn-lt"/>
              </a:rPr>
              <a:t>Y-axis</a:t>
            </a:r>
            <a:r>
              <a:rPr lang="en-US" dirty="0" smtClean="0">
                <a:latin typeface="+mn-lt"/>
              </a:rPr>
              <a:t> then</a:t>
            </a:r>
          </a:p>
          <a:p>
            <a:pPr lv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+mn-lt"/>
              </a:rPr>
              <a:t>we </a:t>
            </a:r>
            <a:r>
              <a:rPr lang="en-US" dirty="0">
                <a:latin typeface="+mn-lt"/>
              </a:rPr>
              <a:t>have to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integrate</a:t>
            </a:r>
            <a:r>
              <a:rPr lang="en-US" dirty="0">
                <a:latin typeface="+mn-lt"/>
              </a:rPr>
              <a:t> given function </a:t>
            </a:r>
            <a:endParaRPr lang="en-US" dirty="0" smtClean="0"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FF0000"/>
                </a:solidFill>
                <a:latin typeface="+mn-lt"/>
              </a:rPr>
              <a:t>	first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with respect to variable </a:t>
            </a:r>
            <a:r>
              <a:rPr lang="en-US" sz="2800" b="1" dirty="0" smtClean="0">
                <a:solidFill>
                  <a:srgbClr val="FF0000"/>
                </a:solidFill>
                <a:latin typeface="+mn-lt"/>
              </a:rPr>
              <a:t>y</a:t>
            </a:r>
            <a:r>
              <a:rPr lang="en-US" dirty="0" smtClean="0">
                <a:latin typeface="+mn-lt"/>
              </a:rPr>
              <a:t> and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FF0000"/>
                </a:solidFill>
                <a:latin typeface="+mn-lt"/>
              </a:rPr>
              <a:t>	then</a:t>
            </a:r>
            <a:r>
              <a:rPr lang="en-US" dirty="0" smtClean="0">
                <a:latin typeface="+mn-lt"/>
              </a:rPr>
              <a:t> </a:t>
            </a:r>
            <a:r>
              <a:rPr lang="en-US" dirty="0">
                <a:latin typeface="+mn-lt"/>
              </a:rPr>
              <a:t>variable </a:t>
            </a:r>
            <a:r>
              <a:rPr lang="en-US" dirty="0" smtClean="0">
                <a:solidFill>
                  <a:srgbClr val="FF0000"/>
                </a:solidFill>
                <a:latin typeface="+mn-lt"/>
              </a:rPr>
              <a:t>x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Round Same Side Corner Rectangle 8"/>
          <p:cNvSpPr/>
          <p:nvPr/>
        </p:nvSpPr>
        <p:spPr>
          <a:xfrm>
            <a:off x="2508191" y="5353187"/>
            <a:ext cx="914400" cy="365760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Same Side Corner Rectangle 11"/>
          <p:cNvSpPr/>
          <p:nvPr/>
        </p:nvSpPr>
        <p:spPr>
          <a:xfrm>
            <a:off x="2493487" y="4265025"/>
            <a:ext cx="914400" cy="365760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ame Side Corner Rectangle 13"/>
          <p:cNvSpPr/>
          <p:nvPr/>
        </p:nvSpPr>
        <p:spPr>
          <a:xfrm>
            <a:off x="1067663" y="5339740"/>
            <a:ext cx="640080" cy="365760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 Same Side Corner Rectangle 15"/>
          <p:cNvSpPr/>
          <p:nvPr/>
        </p:nvSpPr>
        <p:spPr>
          <a:xfrm>
            <a:off x="1192708" y="4265025"/>
            <a:ext cx="640080" cy="365760"/>
          </a:xfrm>
          <a:prstGeom prst="round2SameRect">
            <a:avLst/>
          </a:prstGeom>
          <a:solidFill>
            <a:schemeClr val="accent3">
              <a:lumMod val="40000"/>
              <a:lumOff val="60000"/>
            </a:schemeClr>
          </a:solidFill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 Same Side Corner Rectangle 17"/>
          <p:cNvSpPr/>
          <p:nvPr/>
        </p:nvSpPr>
        <p:spPr>
          <a:xfrm>
            <a:off x="4381193" y="4816164"/>
            <a:ext cx="457200" cy="365760"/>
          </a:xfrm>
          <a:prstGeom prst="round2SameRect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2571" y="2783543"/>
                <a:ext cx="5924817" cy="29419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dA</m:t>
                          </m:r>
                        </m:e>
                      </m:nary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 smtClean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algn="r"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dy</m:t>
                                  </m:r>
                                  <m: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nary>
                            </m:e>
                          </m:d>
                        </m:e>
                      </m:nary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1" y="2783543"/>
                <a:ext cx="5924817" cy="29419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9463121" y="4227628"/>
            <a:ext cx="182880" cy="9144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436227" y="2557632"/>
            <a:ext cx="182880" cy="9144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565731" y="5129966"/>
            <a:ext cx="91440" cy="18288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447247" y="5134024"/>
            <a:ext cx="91440" cy="182880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8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to find </a:t>
            </a:r>
            <a:r>
              <a:rPr lang="en-US" dirty="0"/>
              <a:t>d</a:t>
            </a:r>
            <a:r>
              <a:rPr lang="en-US" dirty="0" smtClean="0"/>
              <a:t>ouble integral over General Region - 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If we </a:t>
            </a:r>
            <a:r>
              <a:rPr lang="en-US" dirty="0"/>
              <a:t>want </a:t>
            </a:r>
            <a:r>
              <a:rPr lang="en-US" dirty="0" smtClean="0"/>
              <a:t>to </a:t>
            </a:r>
            <a:r>
              <a:rPr lang="en-US" dirty="0"/>
              <a:t>find the value of given double integral </a:t>
            </a:r>
            <a:r>
              <a:rPr lang="en-US" dirty="0" smtClean="0"/>
              <a:t>over general region in PC, we will follow following steps: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hlinkClick r:id="" action="ppaction://noaction" highlightClick="1"/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85319051"/>
                  </p:ext>
                </p:extLst>
              </p:nvPr>
            </p:nvGraphicFramePr>
            <p:xfrm>
              <a:off x="284563" y="1801906"/>
              <a:ext cx="9309980" cy="480434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 4">
                <a:hlinkClick r:id="" action="ppaction://noaction" highlightClick="1"/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85319051"/>
                  </p:ext>
                </p:extLst>
              </p:nvPr>
            </p:nvGraphicFramePr>
            <p:xfrm>
              <a:off x="284563" y="1801906"/>
              <a:ext cx="9309980" cy="480434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42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66A88D-723A-4451-9AE2-A66920F239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6F66A88D-723A-4451-9AE2-A66920F239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D80E4B0-E436-4993-9C4E-8C3700BCB1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9D80E4B0-E436-4993-9C4E-8C3700BCB1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5F754A-D48D-4C1C-9813-D4BC7CC505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">
                                            <p:graphicEl>
                                              <a:dgm id="{8C5F754A-D48D-4C1C-9813-D4BC7CC505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A1B0B9-3CE3-4BAD-B5F7-1C2E9F488B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">
                                            <p:graphicEl>
                                              <a:dgm id="{55A1B0B9-3CE3-4BAD-B5F7-1C2E9F488B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E277CB-3695-4D7D-9FFB-450B66C38D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">
                                            <p:graphicEl>
                                              <a:dgm id="{ADE277CB-3695-4D7D-9FFB-450B66C38D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7E9453-7683-49C8-914F-71094AD4C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">
                                            <p:graphicEl>
                                              <a:dgm id="{AA7E9453-7683-49C8-914F-71094AD4CF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3DADFA-7713-4152-AD1C-3F1F38612F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B23DADFA-7713-4152-AD1C-3F1F38612F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F92455-A223-48BD-8B94-BB99D96725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5">
                                            <p:graphicEl>
                                              <a:dgm id="{A1F92455-A223-48BD-8B94-BB99D96725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0A09261-2454-4BB0-92CD-C6E2FB2BE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">
                                            <p:graphicEl>
                                              <a:dgm id="{00A09261-2454-4BB0-92CD-C6E2FB2BE4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DDAF232-9411-4389-B638-7AE741836D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5">
                                            <p:graphicEl>
                                              <a:dgm id="{9DDAF232-9411-4389-B638-7AE741836D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DA2AFA-BF32-4992-888E-A33788327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5">
                                            <p:graphicEl>
                                              <a:dgm id="{6DDA2AFA-BF32-4992-888E-A337883271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A83A75-C6E3-4838-AF98-1B297AA0A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5">
                                            <p:graphicEl>
                                              <a:dgm id="{FEA83A75-C6E3-4838-AF98-1B297AA0AC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DB35F0-0597-4E9F-91D2-291B958AFF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5">
                                            <p:graphicEl>
                                              <a:dgm id="{5BDB35F0-0597-4E9F-91D2-291B958AFF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7878</TotalTime>
  <Words>984</Words>
  <Application>Microsoft Office PowerPoint</Application>
  <PresentationFormat>Widescreen</PresentationFormat>
  <Paragraphs>315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Segoe UI Black</vt:lpstr>
      <vt:lpstr>Wingdings</vt:lpstr>
      <vt:lpstr>Arial</vt:lpstr>
      <vt:lpstr>Cambria Math</vt:lpstr>
      <vt:lpstr>Wingdings 3</vt:lpstr>
      <vt:lpstr>Roboto Condensed</vt:lpstr>
      <vt:lpstr>Cambria</vt:lpstr>
      <vt:lpstr>Roboto Condensed Light</vt:lpstr>
      <vt:lpstr>Calibri</vt:lpstr>
      <vt:lpstr>Office Theme</vt:lpstr>
      <vt:lpstr>Unit – 5 Multiple integral</vt:lpstr>
      <vt:lpstr>PowerPoint Presentation</vt:lpstr>
      <vt:lpstr>PowerPoint Presentation</vt:lpstr>
      <vt:lpstr>Outline</vt:lpstr>
      <vt:lpstr>D.I. over general region – PC (Method-6)</vt:lpstr>
      <vt:lpstr>Remark</vt:lpstr>
      <vt:lpstr>Strip parallel to X-axis</vt:lpstr>
      <vt:lpstr>Strip parallel to Y-axis</vt:lpstr>
      <vt:lpstr>Procedure to find double integral over General Region - PC</vt:lpstr>
      <vt:lpstr>Strip</vt:lpstr>
      <vt:lpstr>Few Important Curves in PC</vt:lpstr>
      <vt:lpstr>Equation of Circle</vt:lpstr>
      <vt:lpstr>Equation of Circle</vt:lpstr>
      <vt:lpstr>Equation of Circle</vt:lpstr>
      <vt:lpstr>Equation of Cardioid</vt:lpstr>
      <vt:lpstr>Equation of Cardioid</vt:lpstr>
      <vt:lpstr>Equation of Lemniscates</vt:lpstr>
      <vt:lpstr>Method 6 ⇒ Example – 1</vt:lpstr>
      <vt:lpstr>Method 6 ⇒ Example – 4</vt:lpstr>
      <vt:lpstr>PowerPoint Presentation</vt:lpstr>
      <vt:lpstr>D.I. by change of Order of integration(Method-5)</vt:lpstr>
      <vt:lpstr>Procedure to find double integral by change of Order</vt:lpstr>
      <vt:lpstr>Method 5 ⇒ Example – 4</vt:lpstr>
      <vt:lpstr>Rough Work</vt:lpstr>
      <vt:lpstr>Method 5 ⇒ Example – 4(continue)</vt:lpstr>
      <vt:lpstr>Method 5 ⇒ Example – 7</vt:lpstr>
      <vt:lpstr>Method 5 ⇒ Example – 7(continue)</vt:lpstr>
      <vt:lpstr>Method 5 ⇒ Example – 12</vt:lpstr>
      <vt:lpstr>Method 5 ⇒ Example – 12(continue)</vt:lpstr>
      <vt:lpstr>Method 5 ⇒ Example – 17</vt:lpstr>
      <vt:lpstr>Method 5 ⇒ Example – 17(continue)</vt:lpstr>
      <vt:lpstr>Method 5 ⇒ Example – 19</vt:lpstr>
      <vt:lpstr>Method 5 ⇒ Example – 19(continue)</vt:lpstr>
      <vt:lpstr>Method 5 ⇒ Example – 19(continue)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Prof. K. M. Dhamsaniya</dc:creator>
  <cp:lastModifiedBy>   </cp:lastModifiedBy>
  <cp:revision>595</cp:revision>
  <dcterms:created xsi:type="dcterms:W3CDTF">2020-05-01T05:09:15Z</dcterms:created>
  <dcterms:modified xsi:type="dcterms:W3CDTF">2021-01-27T10:08:54Z</dcterms:modified>
</cp:coreProperties>
</file>